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handoutMasterIdLst>
    <p:handoutMasterId r:id="rId19"/>
  </p:handoutMasterIdLst>
  <p:sldIdLst>
    <p:sldId id="256" r:id="rId2"/>
    <p:sldId id="271" r:id="rId3"/>
    <p:sldId id="261" r:id="rId4"/>
    <p:sldId id="303" r:id="rId5"/>
    <p:sldId id="304" r:id="rId6"/>
    <p:sldId id="305" r:id="rId7"/>
    <p:sldId id="264" r:id="rId8"/>
    <p:sldId id="267" r:id="rId9"/>
    <p:sldId id="294" r:id="rId10"/>
    <p:sldId id="265" r:id="rId11"/>
    <p:sldId id="290" r:id="rId12"/>
    <p:sldId id="262" r:id="rId13"/>
    <p:sldId id="300" r:id="rId14"/>
    <p:sldId id="296" r:id="rId15"/>
    <p:sldId id="301" r:id="rId16"/>
    <p:sldId id="306" r:id="rId17"/>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56"/>
    <p:restoredTop sz="94619"/>
  </p:normalViewPr>
  <p:slideViewPr>
    <p:cSldViewPr>
      <p:cViewPr varScale="1">
        <p:scale>
          <a:sx n="90" d="100"/>
          <a:sy n="90" d="100"/>
        </p:scale>
        <p:origin x="91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fld id="{6696BED9-ABFB-4179-B6FB-715720E9CCDA}" type="datetimeFigureOut">
              <a:rPr lang="en-GB" smtClean="0"/>
              <a:t>11/09/2025</a:t>
            </a:fld>
            <a:endParaRPr lang="en-GB" dirty="0"/>
          </a:p>
        </p:txBody>
      </p:sp>
      <p:sp>
        <p:nvSpPr>
          <p:cNvPr id="4" name="Footer Placeholder 3"/>
          <p:cNvSpPr>
            <a:spLocks noGrp="1"/>
          </p:cNvSpPr>
          <p:nvPr>
            <p:ph type="ftr" sz="quarter" idx="2"/>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30091"/>
            <a:ext cx="2945659" cy="496411"/>
          </a:xfrm>
          <a:prstGeom prst="rect">
            <a:avLst/>
          </a:prstGeom>
        </p:spPr>
        <p:txBody>
          <a:bodyPr vert="horz" lIns="91440" tIns="45720" rIns="91440" bIns="45720" rtlCol="0" anchor="b"/>
          <a:lstStyle>
            <a:lvl1pPr algn="r">
              <a:defRPr sz="1200"/>
            </a:lvl1pPr>
          </a:lstStyle>
          <a:p>
            <a:fld id="{059EA52D-3D06-4916-8152-244AEF6CAC30}" type="slidenum">
              <a:rPr lang="en-GB" smtClean="0"/>
              <a:t>‹#›</a:t>
            </a:fld>
            <a:endParaRPr lang="en-GB" dirty="0"/>
          </a:p>
        </p:txBody>
      </p:sp>
    </p:spTree>
    <p:extLst>
      <p:ext uri="{BB962C8B-B14F-4D97-AF65-F5344CB8AC3E}">
        <p14:creationId xmlns:p14="http://schemas.microsoft.com/office/powerpoint/2010/main" val="4804312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411"/>
          </a:xfrm>
          <a:prstGeom prst="rect">
            <a:avLst/>
          </a:prstGeom>
        </p:spPr>
        <p:txBody>
          <a:bodyPr vert="horz" lIns="91440" tIns="45720" rIns="91440" bIns="45720" rtlCol="0"/>
          <a:lstStyle>
            <a:lvl1pPr algn="r">
              <a:defRPr sz="1200"/>
            </a:lvl1pPr>
          </a:lstStyle>
          <a:p>
            <a:fld id="{99C60701-D237-4A45-9ED0-A1E9B37890B7}" type="datetimeFigureOut">
              <a:rPr lang="en-GB" smtClean="0"/>
              <a:pPr/>
              <a:t>11/09/2025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30091"/>
            <a:ext cx="2945659" cy="496411"/>
          </a:xfrm>
          <a:prstGeom prst="rect">
            <a:avLst/>
          </a:prstGeom>
        </p:spPr>
        <p:txBody>
          <a:bodyPr vert="horz" lIns="91440" tIns="45720" rIns="91440" bIns="45720" rtlCol="0" anchor="b"/>
          <a:lstStyle>
            <a:lvl1pPr algn="r">
              <a:defRPr sz="1200"/>
            </a:lvl1pPr>
          </a:lstStyle>
          <a:p>
            <a:fld id="{53393917-557E-4F68-BD45-F1096381A949}" type="slidenum">
              <a:rPr lang="en-GB" smtClean="0"/>
              <a:pPr/>
              <a:t>‹#›</a:t>
            </a:fld>
            <a:endParaRPr lang="en-GB" dirty="0"/>
          </a:p>
        </p:txBody>
      </p:sp>
    </p:spTree>
    <p:extLst>
      <p:ext uri="{BB962C8B-B14F-4D97-AF65-F5344CB8AC3E}">
        <p14:creationId xmlns:p14="http://schemas.microsoft.com/office/powerpoint/2010/main" val="275556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a:t>
            </a:fld>
            <a:endParaRPr lang="en-GB" dirty="0"/>
          </a:p>
        </p:txBody>
      </p:sp>
    </p:spTree>
    <p:extLst>
      <p:ext uri="{BB962C8B-B14F-4D97-AF65-F5344CB8AC3E}">
        <p14:creationId xmlns:p14="http://schemas.microsoft.com/office/powerpoint/2010/main" val="14205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3</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4</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393917-557E-4F68-BD45-F1096381A949}"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7844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393917-557E-4F68-BD45-F1096381A949}"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4056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7</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8</a:t>
            </a:fld>
            <a:endParaRPr lang="en-GB" dirty="0"/>
          </a:p>
        </p:txBody>
      </p:sp>
    </p:spTree>
    <p:extLst>
      <p:ext uri="{BB962C8B-B14F-4D97-AF65-F5344CB8AC3E}">
        <p14:creationId xmlns:p14="http://schemas.microsoft.com/office/powerpoint/2010/main" val="1674839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9</a:t>
            </a:fld>
            <a:endParaRPr lang="en-GB" dirty="0"/>
          </a:p>
        </p:txBody>
      </p:sp>
    </p:spTree>
    <p:extLst>
      <p:ext uri="{BB962C8B-B14F-4D97-AF65-F5344CB8AC3E}">
        <p14:creationId xmlns:p14="http://schemas.microsoft.com/office/powerpoint/2010/main" val="3996960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10</a:t>
            </a:fld>
            <a:endParaRPr lang="en-GB" dirty="0"/>
          </a:p>
        </p:txBody>
      </p:sp>
    </p:spTree>
    <p:extLst>
      <p:ext uri="{BB962C8B-B14F-4D97-AF65-F5344CB8AC3E}">
        <p14:creationId xmlns:p14="http://schemas.microsoft.com/office/powerpoint/2010/main" val="524975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11</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12</a:t>
            </a:fld>
            <a:endParaRPr lang="en-GB" dirty="0"/>
          </a:p>
        </p:txBody>
      </p:sp>
    </p:spTree>
    <p:extLst>
      <p:ext uri="{BB962C8B-B14F-4D97-AF65-F5344CB8AC3E}">
        <p14:creationId xmlns:p14="http://schemas.microsoft.com/office/powerpoint/2010/main" val="1316170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14</a:t>
            </a:fld>
            <a:endParaRPr lang="en-GB" dirty="0"/>
          </a:p>
        </p:txBody>
      </p:sp>
    </p:spTree>
    <p:extLst>
      <p:ext uri="{BB962C8B-B14F-4D97-AF65-F5344CB8AC3E}">
        <p14:creationId xmlns:p14="http://schemas.microsoft.com/office/powerpoint/2010/main" val="2462089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alpha val="6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32630-DD4A-435F-892A-1BA0CD93E034}" type="datetimeFigureOut">
              <a:rPr lang="en-GB" smtClean="0"/>
              <a:pPr/>
              <a:t>11/09/2025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A9EFA-21F9-456F-B873-C53966E94BB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NLU6bfl78cCFcJeGgod5cAFoQ&amp;url=http://www.heberprimaryschool.com/2013/10/23/sc32/&amp;psig=AFQjCNG8xUMrWCpV_8hY5ePDsBIH2bsn6w&amp;ust=1442088751305347"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hyperlink" Target="http://www.google.co.uk/imgres?imgurl=http://mschie.weebly.com/uploads/1/3/4/5/13451944/8148348_orig.png&amp;imgrefurl=http://mschie.weebly.com/an-open-classroom/category/classdojo&amp;h=800&amp;w=664&amp;tbnid=GHeiBVB3U4y4iM:&amp;zoom=1&amp;docid=SW3kkxfcnfgm2M&amp;hl=en&amp;ei=4AClVffiHYeegwTe77zgBA&amp;tbm=isch&amp;ved=0CDMQMygTMBNqFQoTCPfShYXQ2sYCFQfPgAod3jcPTA"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hyperlink" Target="http://www.google.co.uk/imgres?imgurl=http://mrsgilliardmusic.com/wp-content/uploads/2013/09/ClassDojo-monster-0.png&amp;imgrefurl=http://mrsgilliardmusic.com/class-dojo/&amp;h=1000&amp;w=830&amp;tbnid=MWly0AM7shjzmM:&amp;zoom=1&amp;docid=snUG_J8jOeETSM&amp;hl=en&amp;ei=4AClVffiHYeegwTe77zgBA&amp;tbm=isch&amp;ved=0CD8QMygVMBVqFQoTCPfShYXQ2sYCFQfPgAod3jcPTA"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5" name="Straight Connector 34">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p:cNvSpPr>
            <a:spLocks noGrp="1"/>
          </p:cNvSpPr>
          <p:nvPr>
            <p:ph type="subTitle" idx="1"/>
          </p:nvPr>
        </p:nvSpPr>
        <p:spPr>
          <a:xfrm>
            <a:off x="404020" y="1865876"/>
            <a:ext cx="4421294" cy="2682406"/>
          </a:xfrm>
          <a:noFill/>
        </p:spPr>
        <p:txBody>
          <a:bodyPr anchor="t">
            <a:normAutofit/>
          </a:bodyPr>
          <a:lstStyle/>
          <a:p>
            <a:pPr algn="l">
              <a:spcBef>
                <a:spcPts val="0"/>
              </a:spcBef>
              <a:spcAft>
                <a:spcPts val="600"/>
              </a:spcAft>
            </a:pPr>
            <a:r>
              <a:rPr lang="en-GB" dirty="0">
                <a:solidFill>
                  <a:schemeClr val="bg1"/>
                </a:solidFill>
                <a:latin typeface="Comic Sans MS" panose="030F0702030302020204" pitchFamily="66" charset="0"/>
              </a:rPr>
              <a:t>Welcome to our </a:t>
            </a:r>
            <a:br>
              <a:rPr lang="en-GB" dirty="0">
                <a:solidFill>
                  <a:schemeClr val="bg1"/>
                </a:solidFill>
                <a:latin typeface="Comic Sans MS" panose="030F0702030302020204" pitchFamily="66" charset="0"/>
              </a:rPr>
            </a:br>
            <a:r>
              <a:rPr lang="en-GB" dirty="0">
                <a:solidFill>
                  <a:schemeClr val="bg1"/>
                </a:solidFill>
                <a:latin typeface="Comic Sans MS" panose="030F0702030302020204" pitchFamily="66" charset="0"/>
              </a:rPr>
              <a:t>Information Evening </a:t>
            </a:r>
          </a:p>
          <a:p>
            <a:pPr algn="l">
              <a:spcBef>
                <a:spcPts val="0"/>
              </a:spcBef>
              <a:spcAft>
                <a:spcPts val="600"/>
              </a:spcAft>
            </a:pPr>
            <a:endParaRPr lang="en-GB" dirty="0">
              <a:solidFill>
                <a:schemeClr val="bg1"/>
              </a:solidFill>
              <a:latin typeface="Comic Sans MS" panose="030F0702030302020204" pitchFamily="66" charset="0"/>
            </a:endParaRPr>
          </a:p>
          <a:p>
            <a:pPr algn="l">
              <a:spcBef>
                <a:spcPts val="0"/>
              </a:spcBef>
              <a:spcAft>
                <a:spcPts val="600"/>
              </a:spcAft>
            </a:pPr>
            <a:r>
              <a:rPr lang="en-GB" dirty="0">
                <a:solidFill>
                  <a:schemeClr val="bg1"/>
                </a:solidFill>
                <a:latin typeface="Comic Sans MS" panose="030F0702030302020204" pitchFamily="66" charset="0"/>
              </a:rPr>
              <a:t>Marvellous Minibeasts</a:t>
            </a:r>
          </a:p>
        </p:txBody>
      </p:sp>
      <p:grpSp>
        <p:nvGrpSpPr>
          <p:cNvPr id="40" name="Group 39">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1169749"/>
            <a:ext cx="304800" cy="322326"/>
            <a:chOff x="215328" y="-46937"/>
            <a:chExt cx="304800" cy="2773841"/>
          </a:xfrm>
        </p:grpSpPr>
        <p:cxnSp>
          <p:nvCxnSpPr>
            <p:cNvPr id="41" name="Straight Connector 40">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B565B30F-2B33-D99E-3A9A-08C8CCEBA266}"/>
              </a:ext>
            </a:extLst>
          </p:cNvPr>
          <p:cNvPicPr>
            <a:picLocks noChangeAspect="1"/>
          </p:cNvPicPr>
          <p:nvPr/>
        </p:nvPicPr>
        <p:blipFill>
          <a:blip r:embed="rId3"/>
          <a:stretch>
            <a:fillRect/>
          </a:stretch>
        </p:blipFill>
        <p:spPr>
          <a:xfrm>
            <a:off x="5872726" y="2006253"/>
            <a:ext cx="2155658" cy="21430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EDC07B27-4E3C-4BCF-ABDB-6AA72857C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500"/>
            <a:ext cx="9143999" cy="6858000"/>
          </a:xfrm>
          <a:prstGeom prst="rect">
            <a:avLst/>
          </a:prstGeom>
          <a:gradFill>
            <a:gsLst>
              <a:gs pos="19000">
                <a:srgbClr val="000000">
                  <a:alpha val="96000"/>
                </a:srgbClr>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83D11BE6-2A04-4DBB-842D-88602B5E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58902" y="12437"/>
            <a:ext cx="8785098" cy="6844063"/>
          </a:xfrm>
          <a:prstGeom prst="rect">
            <a:avLst/>
          </a:prstGeom>
          <a:gradFill>
            <a:gsLst>
              <a:gs pos="0">
                <a:srgbClr val="000000">
                  <a:alpha val="71765"/>
                </a:srgbClr>
              </a:gs>
              <a:gs pos="100000">
                <a:schemeClr val="accent1">
                  <a:alpha val="2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2A05E02A-9AA9-45EC-B87B-B46F043F3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2724072"/>
            <a:ext cx="9144005" cy="4114801"/>
          </a:xfrm>
          <a:prstGeom prst="rect">
            <a:avLst/>
          </a:prstGeom>
          <a:gradFill>
            <a:gsLst>
              <a:gs pos="30000">
                <a:schemeClr val="accent1">
                  <a:lumMod val="75000"/>
                  <a:alpha val="19000"/>
                </a:schemeClr>
              </a:gs>
              <a:gs pos="100000">
                <a:schemeClr val="accent1">
                  <a:alpha val="24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0E91EDBA-E8E0-4575-8147-B700345215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39504" y="2144129"/>
            <a:ext cx="6858003" cy="2566746"/>
          </a:xfrm>
          <a:prstGeom prst="rect">
            <a:avLst/>
          </a:prstGeom>
          <a:gradFill>
            <a:gsLst>
              <a:gs pos="0">
                <a:schemeClr val="accent1">
                  <a:alpha val="52000"/>
                </a:schemeClr>
              </a:gs>
              <a:gs pos="76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9407" y="527039"/>
            <a:ext cx="7400498" cy="800106"/>
          </a:xfrm>
        </p:spPr>
        <p:txBody>
          <a:bodyPr vert="horz" lIns="91440" tIns="45720" rIns="91440" bIns="45720" rtlCol="0" anchor="b">
            <a:normAutofit/>
          </a:bodyPr>
          <a:lstStyle/>
          <a:p>
            <a:pPr>
              <a:lnSpc>
                <a:spcPct val="90000"/>
              </a:lnSpc>
            </a:pPr>
            <a:r>
              <a:rPr lang="en-US" sz="4200" dirty="0">
                <a:solidFill>
                  <a:srgbClr val="FFFFFF"/>
                </a:solidFill>
              </a:rPr>
              <a:t>Introductions</a:t>
            </a:r>
          </a:p>
        </p:txBody>
      </p:sp>
      <p:sp>
        <p:nvSpPr>
          <p:cNvPr id="72" name="Rectangle 71">
            <a:extLst>
              <a:ext uri="{FF2B5EF4-FFF2-40B4-BE49-F238E27FC236}">
                <a16:creationId xmlns:a16="http://schemas.microsoft.com/office/drawing/2014/main" id="{DFEE4473-A122-4E96-8C31-B4C5AAA27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342" y="2706446"/>
            <a:ext cx="9143997" cy="3711900"/>
          </a:xfrm>
          <a:prstGeom prst="rect">
            <a:avLst/>
          </a:prstGeom>
          <a:gradFill>
            <a:gsLst>
              <a:gs pos="0">
                <a:srgbClr val="000000">
                  <a:alpha val="50000"/>
                </a:srgbClr>
              </a:gs>
              <a:gs pos="92000">
                <a:schemeClr val="accent1">
                  <a:lumMod val="75000"/>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2" descr="Mrs Long Class Teacher"/>
          <p:cNvSpPr>
            <a:spLocks noChangeAspect="1" noChangeArrowheads="1"/>
          </p:cNvSpPr>
          <p:nvPr/>
        </p:nvSpPr>
        <p:spPr bwMode="auto">
          <a:xfrm>
            <a:off x="4421188"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3" descr="Miss Court Teaching Assistant"/>
          <p:cNvSpPr>
            <a:spLocks noChangeAspect="1" noChangeArrowheads="1"/>
          </p:cNvSpPr>
          <p:nvPr/>
        </p:nvSpPr>
        <p:spPr bwMode="auto">
          <a:xfrm>
            <a:off x="4421188" y="92868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Miss Capper Teaching Assistant"/>
          <p:cNvSpPr>
            <a:spLocks noChangeAspect="1" noChangeArrowheads="1"/>
          </p:cNvSpPr>
          <p:nvPr/>
        </p:nvSpPr>
        <p:spPr bwMode="auto">
          <a:xfrm>
            <a:off x="4421188" y="1400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Mrs Huxley Teaching Assistant"/>
          <p:cNvSpPr>
            <a:spLocks noChangeAspect="1" noChangeArrowheads="1"/>
          </p:cNvSpPr>
          <p:nvPr/>
        </p:nvSpPr>
        <p:spPr bwMode="auto">
          <a:xfrm>
            <a:off x="4421188" y="18716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6" descr="Mrs Smy HLTA"/>
          <p:cNvSpPr>
            <a:spLocks noChangeAspect="1" noChangeArrowheads="1"/>
          </p:cNvSpPr>
          <p:nvPr/>
        </p:nvSpPr>
        <p:spPr bwMode="auto">
          <a:xfrm>
            <a:off x="4421188" y="23431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7" descr="Miss Ashbolt Teaching Assistant"/>
          <p:cNvSpPr>
            <a:spLocks noChangeAspect="1" noChangeArrowheads="1"/>
          </p:cNvSpPr>
          <p:nvPr/>
        </p:nvSpPr>
        <p:spPr bwMode="auto">
          <a:xfrm>
            <a:off x="4421188" y="28146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a16="http://schemas.microsoft.com/office/drawing/2014/main" id="{11CDF766-243E-ED4D-BF08-72B212394BE2}"/>
              </a:ext>
            </a:extLst>
          </p:cNvPr>
          <p:cNvSpPr txBox="1"/>
          <p:nvPr/>
        </p:nvSpPr>
        <p:spPr>
          <a:xfrm>
            <a:off x="2043639" y="5667831"/>
            <a:ext cx="1489279" cy="430887"/>
          </a:xfrm>
          <a:prstGeom prst="rect">
            <a:avLst/>
          </a:prstGeom>
          <a:solidFill>
            <a:schemeClr val="bg1"/>
          </a:solidFill>
        </p:spPr>
        <p:txBody>
          <a:bodyPr wrap="square" rtlCol="0">
            <a:spAutoFit/>
          </a:bodyPr>
          <a:lstStyle/>
          <a:p>
            <a:r>
              <a:rPr lang="en-GB" sz="1050" dirty="0">
                <a:latin typeface="Comic Sans MS" panose="030F0902030302020204" pitchFamily="66" charset="0"/>
              </a:rPr>
              <a:t>Miss </a:t>
            </a:r>
            <a:r>
              <a:rPr lang="en-GB" sz="1050" dirty="0" err="1">
                <a:latin typeface="Comic Sans MS" panose="030F0902030302020204" pitchFamily="66" charset="0"/>
              </a:rPr>
              <a:t>Ashbolt</a:t>
            </a:r>
            <a:endParaRPr lang="en-GB" sz="1050" dirty="0">
              <a:latin typeface="Comic Sans MS" panose="030F0902030302020204" pitchFamily="66" charset="0"/>
            </a:endParaRPr>
          </a:p>
          <a:p>
            <a:r>
              <a:rPr lang="en-GB" sz="1050" dirty="0">
                <a:latin typeface="Comic Sans MS" panose="030F0902030302020204" pitchFamily="66" charset="0"/>
              </a:rPr>
              <a:t>Teaching Assistant </a:t>
            </a:r>
          </a:p>
        </p:txBody>
      </p:sp>
      <p:pic>
        <p:nvPicPr>
          <p:cNvPr id="1026" name="Picture 2">
            <a:extLst>
              <a:ext uri="{FF2B5EF4-FFF2-40B4-BE49-F238E27FC236}">
                <a16:creationId xmlns:a16="http://schemas.microsoft.com/office/drawing/2014/main" id="{4C0D4C19-C2DA-B640-A386-CF84CF0F82D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4669" y="3855308"/>
            <a:ext cx="1192954" cy="179067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CAB988D-2AB1-504A-A736-B2627C953D8A}"/>
              </a:ext>
            </a:extLst>
          </p:cNvPr>
          <p:cNvSpPr txBox="1"/>
          <p:nvPr/>
        </p:nvSpPr>
        <p:spPr>
          <a:xfrm>
            <a:off x="2193290" y="3094795"/>
            <a:ext cx="1489279" cy="523220"/>
          </a:xfrm>
          <a:prstGeom prst="rect">
            <a:avLst/>
          </a:prstGeom>
          <a:solidFill>
            <a:schemeClr val="bg1"/>
          </a:solidFill>
        </p:spPr>
        <p:txBody>
          <a:bodyPr wrap="square" rtlCol="0">
            <a:spAutoFit/>
          </a:bodyPr>
          <a:lstStyle/>
          <a:p>
            <a:r>
              <a:rPr lang="en-GB" sz="1400" dirty="0">
                <a:latin typeface="Comic Sans MS" panose="030F0902030302020204" pitchFamily="66" charset="0"/>
              </a:rPr>
              <a:t>Mrs Mutanda</a:t>
            </a:r>
          </a:p>
          <a:p>
            <a:r>
              <a:rPr lang="en-GB" sz="1400" dirty="0">
                <a:latin typeface="Comic Sans MS" panose="030F0902030302020204" pitchFamily="66" charset="0"/>
              </a:rPr>
              <a:t>Class Teacher</a:t>
            </a:r>
          </a:p>
        </p:txBody>
      </p:sp>
      <p:pic>
        <p:nvPicPr>
          <p:cNvPr id="20" name="Picture 19" descr="A person with blonde hair smiling&#10;&#10;Description automatically generated">
            <a:extLst>
              <a:ext uri="{FF2B5EF4-FFF2-40B4-BE49-F238E27FC236}">
                <a16:creationId xmlns:a16="http://schemas.microsoft.com/office/drawing/2014/main" id="{095854C5-694B-C841-9788-9932337832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3355" y="1419823"/>
            <a:ext cx="1209150" cy="1651397"/>
          </a:xfrm>
          <a:prstGeom prst="rect">
            <a:avLst/>
          </a:prstGeom>
        </p:spPr>
      </p:pic>
      <p:pic>
        <p:nvPicPr>
          <p:cNvPr id="21" name="Picture 20">
            <a:extLst>
              <a:ext uri="{FF2B5EF4-FFF2-40B4-BE49-F238E27FC236}">
                <a16:creationId xmlns:a16="http://schemas.microsoft.com/office/drawing/2014/main" id="{A733976B-817F-EB47-B14A-B9CBAC4E2BCE}"/>
              </a:ext>
            </a:extLst>
          </p:cNvPr>
          <p:cNvPicPr>
            <a:picLocks noChangeAspect="1"/>
          </p:cNvPicPr>
          <p:nvPr/>
        </p:nvPicPr>
        <p:blipFill>
          <a:blip r:embed="rId4"/>
          <a:stretch>
            <a:fillRect/>
          </a:stretch>
        </p:blipFill>
        <p:spPr>
          <a:xfrm>
            <a:off x="5631545" y="1419823"/>
            <a:ext cx="1113476" cy="1674163"/>
          </a:xfrm>
          <a:prstGeom prst="rect">
            <a:avLst/>
          </a:prstGeom>
        </p:spPr>
      </p:pic>
      <p:sp>
        <p:nvSpPr>
          <p:cNvPr id="22" name="TextBox 21">
            <a:extLst>
              <a:ext uri="{FF2B5EF4-FFF2-40B4-BE49-F238E27FC236}">
                <a16:creationId xmlns:a16="http://schemas.microsoft.com/office/drawing/2014/main" id="{43C19C3E-90A2-5B4A-8627-7CC5AD4120DA}"/>
              </a:ext>
            </a:extLst>
          </p:cNvPr>
          <p:cNvSpPr txBox="1"/>
          <p:nvPr/>
        </p:nvSpPr>
        <p:spPr>
          <a:xfrm>
            <a:off x="4877972" y="3107923"/>
            <a:ext cx="2620621" cy="523220"/>
          </a:xfrm>
          <a:prstGeom prst="rect">
            <a:avLst/>
          </a:prstGeom>
          <a:solidFill>
            <a:schemeClr val="bg1"/>
          </a:solidFill>
        </p:spPr>
        <p:txBody>
          <a:bodyPr wrap="square" rtlCol="0">
            <a:spAutoFit/>
          </a:bodyPr>
          <a:lstStyle/>
          <a:p>
            <a:pPr algn="ctr"/>
            <a:r>
              <a:rPr lang="en-GB" sz="1400" dirty="0">
                <a:latin typeface="Comic Sans MS" panose="030F0902030302020204" pitchFamily="66" charset="0"/>
              </a:rPr>
              <a:t>Mrs Whittingham</a:t>
            </a:r>
          </a:p>
          <a:p>
            <a:pPr algn="ctr"/>
            <a:r>
              <a:rPr lang="en-GB" sz="1400" dirty="0">
                <a:latin typeface="Comic Sans MS" panose="030F0902030302020204" pitchFamily="66" charset="0"/>
              </a:rPr>
              <a:t>Head Teacher/EYFS Lead</a:t>
            </a:r>
          </a:p>
        </p:txBody>
      </p:sp>
      <p:pic>
        <p:nvPicPr>
          <p:cNvPr id="23" name="Picture 22" descr="A person with red hair wearing a striped shirt&#10;&#10;Description automatically generated">
            <a:extLst>
              <a:ext uri="{FF2B5EF4-FFF2-40B4-BE49-F238E27FC236}">
                <a16:creationId xmlns:a16="http://schemas.microsoft.com/office/drawing/2014/main" id="{3DC3978C-4576-2240-ABB3-9D19385DBCE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904" y="3882449"/>
            <a:ext cx="1147185" cy="1731600"/>
          </a:xfrm>
          <a:prstGeom prst="rect">
            <a:avLst/>
          </a:prstGeom>
        </p:spPr>
      </p:pic>
      <p:pic>
        <p:nvPicPr>
          <p:cNvPr id="24" name="Picture 23">
            <a:extLst>
              <a:ext uri="{FF2B5EF4-FFF2-40B4-BE49-F238E27FC236}">
                <a16:creationId xmlns:a16="http://schemas.microsoft.com/office/drawing/2014/main" id="{0B461079-ED16-B74B-8748-3BE50E97E24A}"/>
              </a:ext>
            </a:extLst>
          </p:cNvPr>
          <p:cNvPicPr>
            <a:picLocks noChangeAspect="1"/>
          </p:cNvPicPr>
          <p:nvPr/>
        </p:nvPicPr>
        <p:blipFill rotWithShape="1">
          <a:blip r:embed="rId6"/>
          <a:srcRect l="12812" t="15422" r="18826"/>
          <a:stretch/>
        </p:blipFill>
        <p:spPr>
          <a:xfrm>
            <a:off x="3720401" y="3892371"/>
            <a:ext cx="1331082" cy="1717990"/>
          </a:xfrm>
          <a:prstGeom prst="rect">
            <a:avLst/>
          </a:prstGeom>
        </p:spPr>
      </p:pic>
      <p:pic>
        <p:nvPicPr>
          <p:cNvPr id="25" name="Picture 24" descr="A person with blonde hair smiling&#10;&#10;Description automatically generated">
            <a:extLst>
              <a:ext uri="{FF2B5EF4-FFF2-40B4-BE49-F238E27FC236}">
                <a16:creationId xmlns:a16="http://schemas.microsoft.com/office/drawing/2014/main" id="{C1DEE956-DF61-E14B-A036-D99409096E4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29145" y="3889254"/>
            <a:ext cx="1138169" cy="1756728"/>
          </a:xfrm>
          <a:prstGeom prst="rect">
            <a:avLst/>
          </a:prstGeom>
        </p:spPr>
      </p:pic>
      <p:pic>
        <p:nvPicPr>
          <p:cNvPr id="26" name="Picture 25" descr="A person wearing glasses and a blue shirt&#10;&#10;Description automatically generated">
            <a:extLst>
              <a:ext uri="{FF2B5EF4-FFF2-40B4-BE49-F238E27FC236}">
                <a16:creationId xmlns:a16="http://schemas.microsoft.com/office/drawing/2014/main" id="{05BA6E0D-3289-9D42-9939-DE84DE12E5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44976" y="3889253"/>
            <a:ext cx="1310379" cy="1717991"/>
          </a:xfrm>
          <a:prstGeom prst="rect">
            <a:avLst/>
          </a:prstGeom>
        </p:spPr>
      </p:pic>
      <p:sp>
        <p:nvSpPr>
          <p:cNvPr id="29" name="TextBox 28">
            <a:extLst>
              <a:ext uri="{FF2B5EF4-FFF2-40B4-BE49-F238E27FC236}">
                <a16:creationId xmlns:a16="http://schemas.microsoft.com/office/drawing/2014/main" id="{EE492C7A-18DD-D549-B4BD-C15A36C3B5EE}"/>
              </a:ext>
            </a:extLst>
          </p:cNvPr>
          <p:cNvSpPr txBox="1"/>
          <p:nvPr/>
        </p:nvSpPr>
        <p:spPr>
          <a:xfrm>
            <a:off x="448103" y="5632351"/>
            <a:ext cx="1489279" cy="430887"/>
          </a:xfrm>
          <a:prstGeom prst="rect">
            <a:avLst/>
          </a:prstGeom>
          <a:solidFill>
            <a:schemeClr val="bg1"/>
          </a:solidFill>
        </p:spPr>
        <p:txBody>
          <a:bodyPr wrap="square" rtlCol="0">
            <a:spAutoFit/>
          </a:bodyPr>
          <a:lstStyle/>
          <a:p>
            <a:r>
              <a:rPr lang="en-GB" sz="1050" dirty="0">
                <a:latin typeface="Comic Sans MS" panose="030F0902030302020204" pitchFamily="66" charset="0"/>
              </a:rPr>
              <a:t>Mrs Anderson</a:t>
            </a:r>
          </a:p>
          <a:p>
            <a:r>
              <a:rPr lang="en-GB" sz="1050" dirty="0">
                <a:latin typeface="Comic Sans MS" panose="030F0902030302020204" pitchFamily="66" charset="0"/>
              </a:rPr>
              <a:t>Teaching Assistant </a:t>
            </a:r>
          </a:p>
        </p:txBody>
      </p:sp>
      <p:sp>
        <p:nvSpPr>
          <p:cNvPr id="30" name="TextBox 29">
            <a:extLst>
              <a:ext uri="{FF2B5EF4-FFF2-40B4-BE49-F238E27FC236}">
                <a16:creationId xmlns:a16="http://schemas.microsoft.com/office/drawing/2014/main" id="{AF634BFC-8061-9B4D-BA87-98FA11595985}"/>
              </a:ext>
            </a:extLst>
          </p:cNvPr>
          <p:cNvSpPr txBox="1"/>
          <p:nvPr/>
        </p:nvSpPr>
        <p:spPr>
          <a:xfrm>
            <a:off x="3664886" y="5667831"/>
            <a:ext cx="1489279" cy="430887"/>
          </a:xfrm>
          <a:prstGeom prst="rect">
            <a:avLst/>
          </a:prstGeom>
          <a:solidFill>
            <a:schemeClr val="bg1"/>
          </a:solidFill>
        </p:spPr>
        <p:txBody>
          <a:bodyPr wrap="square" rtlCol="0">
            <a:spAutoFit/>
          </a:bodyPr>
          <a:lstStyle/>
          <a:p>
            <a:r>
              <a:rPr lang="en-GB" sz="1050" dirty="0">
                <a:latin typeface="Comic Sans MS" panose="030F0902030302020204" pitchFamily="66" charset="0"/>
              </a:rPr>
              <a:t>Mrs Shore</a:t>
            </a:r>
          </a:p>
          <a:p>
            <a:r>
              <a:rPr lang="en-GB" sz="1050" dirty="0">
                <a:latin typeface="Comic Sans MS" panose="030F0902030302020204" pitchFamily="66" charset="0"/>
              </a:rPr>
              <a:t>Teaching Assistant </a:t>
            </a:r>
          </a:p>
        </p:txBody>
      </p:sp>
      <p:sp>
        <p:nvSpPr>
          <p:cNvPr id="31" name="TextBox 30">
            <a:extLst>
              <a:ext uri="{FF2B5EF4-FFF2-40B4-BE49-F238E27FC236}">
                <a16:creationId xmlns:a16="http://schemas.microsoft.com/office/drawing/2014/main" id="{77ABA428-CBAE-204B-A926-375CFE22AC8E}"/>
              </a:ext>
            </a:extLst>
          </p:cNvPr>
          <p:cNvSpPr txBox="1"/>
          <p:nvPr/>
        </p:nvSpPr>
        <p:spPr>
          <a:xfrm>
            <a:off x="5253589" y="5667830"/>
            <a:ext cx="1489279" cy="430887"/>
          </a:xfrm>
          <a:prstGeom prst="rect">
            <a:avLst/>
          </a:prstGeom>
          <a:solidFill>
            <a:schemeClr val="bg1"/>
          </a:solidFill>
        </p:spPr>
        <p:txBody>
          <a:bodyPr wrap="square" rtlCol="0">
            <a:spAutoFit/>
          </a:bodyPr>
          <a:lstStyle/>
          <a:p>
            <a:r>
              <a:rPr lang="en-GB" sz="1050" dirty="0">
                <a:latin typeface="Comic Sans MS" panose="030F0902030302020204" pitchFamily="66" charset="0"/>
              </a:rPr>
              <a:t>Miss White</a:t>
            </a:r>
          </a:p>
          <a:p>
            <a:r>
              <a:rPr lang="en-GB" sz="1050" dirty="0">
                <a:latin typeface="Comic Sans MS" panose="030F0902030302020204" pitchFamily="66" charset="0"/>
              </a:rPr>
              <a:t>Teaching apprentice  </a:t>
            </a:r>
          </a:p>
        </p:txBody>
      </p:sp>
      <p:sp>
        <p:nvSpPr>
          <p:cNvPr id="32" name="TextBox 31">
            <a:extLst>
              <a:ext uri="{FF2B5EF4-FFF2-40B4-BE49-F238E27FC236}">
                <a16:creationId xmlns:a16="http://schemas.microsoft.com/office/drawing/2014/main" id="{9F5412CC-1EFE-E94F-98CB-CAD45D0CC6E1}"/>
              </a:ext>
            </a:extLst>
          </p:cNvPr>
          <p:cNvSpPr txBox="1"/>
          <p:nvPr/>
        </p:nvSpPr>
        <p:spPr>
          <a:xfrm>
            <a:off x="6861189" y="5642507"/>
            <a:ext cx="1489279" cy="430887"/>
          </a:xfrm>
          <a:prstGeom prst="rect">
            <a:avLst/>
          </a:prstGeom>
          <a:solidFill>
            <a:schemeClr val="bg1"/>
          </a:solidFill>
        </p:spPr>
        <p:txBody>
          <a:bodyPr wrap="square" rtlCol="0">
            <a:spAutoFit/>
          </a:bodyPr>
          <a:lstStyle/>
          <a:p>
            <a:r>
              <a:rPr lang="en-GB" sz="1050" dirty="0">
                <a:latin typeface="Comic Sans MS" panose="030F0902030302020204" pitchFamily="66" charset="0"/>
              </a:rPr>
              <a:t>Mrs Robinson </a:t>
            </a:r>
          </a:p>
          <a:p>
            <a:r>
              <a:rPr lang="en-GB" sz="1050" dirty="0">
                <a:latin typeface="Comic Sans MS" panose="030F0902030302020204" pitchFamily="66" charset="0"/>
              </a:rPr>
              <a:t>Teaching Assistant  </a:t>
            </a:r>
          </a:p>
        </p:txBody>
      </p:sp>
    </p:spTree>
    <p:extLst>
      <p:ext uri="{BB962C8B-B14F-4D97-AF65-F5344CB8AC3E}">
        <p14:creationId xmlns:p14="http://schemas.microsoft.com/office/powerpoint/2010/main" val="2061562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dirty="0">
                <a:solidFill>
                  <a:srgbClr val="FFFFFF"/>
                </a:solidFill>
                <a:latin typeface="+mj-lt"/>
                <a:ea typeface="+mj-ea"/>
                <a:cs typeface="+mj-cs"/>
              </a:rPr>
              <a:t>Areas of Learning</a:t>
            </a:r>
          </a:p>
        </p:txBody>
      </p:sp>
      <p:sp>
        <p:nvSpPr>
          <p:cNvPr id="3" name="TextBox 2"/>
          <p:cNvSpPr txBox="1"/>
          <p:nvPr/>
        </p:nvSpPr>
        <p:spPr>
          <a:xfrm>
            <a:off x="539553" y="2132856"/>
            <a:ext cx="7911110" cy="3683358"/>
          </a:xfrm>
          <a:prstGeom prst="rect">
            <a:avLst/>
          </a:prstGeom>
        </p:spPr>
        <p:txBody>
          <a:bodyPr vert="horz" lIns="91440" tIns="45720" rIns="91440" bIns="45720" rtlCol="0" anchor="ctr">
            <a:normAutofit lnSpcReduction="10000"/>
          </a:bodyPr>
          <a:lstStyle/>
          <a:p>
            <a:pPr fontAlgn="base"/>
            <a:r>
              <a:rPr lang="en-US" sz="2000" dirty="0"/>
              <a:t>Areas of learning we cover in Reception are </a:t>
            </a:r>
          </a:p>
          <a:p>
            <a:pPr marL="342900" indent="-342900" fontAlgn="base">
              <a:buFont typeface="Arial" panose="020B0604020202020204" pitchFamily="34" charset="0"/>
              <a:buChar char="•"/>
            </a:pPr>
            <a:r>
              <a:rPr lang="en-US" sz="2000" dirty="0"/>
              <a:t>Communication and Language</a:t>
            </a:r>
          </a:p>
          <a:p>
            <a:pPr marL="342900" indent="-342900" fontAlgn="base">
              <a:buFont typeface="Arial" panose="020B0604020202020204" pitchFamily="34" charset="0"/>
              <a:buChar char="•"/>
            </a:pPr>
            <a:r>
              <a:rPr lang="en-US" sz="2000" dirty="0"/>
              <a:t>Personal, Social and Emotional education</a:t>
            </a:r>
          </a:p>
          <a:p>
            <a:pPr marL="342900" indent="-342900" fontAlgn="base">
              <a:buFont typeface="Arial" panose="020B0604020202020204" pitchFamily="34" charset="0"/>
              <a:buChar char="•"/>
            </a:pPr>
            <a:r>
              <a:rPr lang="en-US" sz="2000" dirty="0"/>
              <a:t>Physical development</a:t>
            </a:r>
          </a:p>
          <a:p>
            <a:pPr marL="342900" indent="-342900" fontAlgn="base">
              <a:buFont typeface="Arial" panose="020B0604020202020204" pitchFamily="34" charset="0"/>
              <a:buChar char="•"/>
            </a:pPr>
            <a:r>
              <a:rPr lang="en-US" sz="2000" dirty="0"/>
              <a:t>Literacy</a:t>
            </a:r>
          </a:p>
          <a:p>
            <a:pPr marL="342900" indent="-342900" fontAlgn="base">
              <a:buFont typeface="Arial" panose="020B0604020202020204" pitchFamily="34" charset="0"/>
              <a:buChar char="•"/>
            </a:pPr>
            <a:r>
              <a:rPr lang="en-US" sz="2000" dirty="0" err="1"/>
              <a:t>Maths</a:t>
            </a:r>
            <a:endParaRPr lang="en-US" sz="2000" dirty="0"/>
          </a:p>
          <a:p>
            <a:pPr marL="342900" indent="-342900" fontAlgn="base">
              <a:buFont typeface="Arial" panose="020B0604020202020204" pitchFamily="34" charset="0"/>
              <a:buChar char="•"/>
            </a:pPr>
            <a:r>
              <a:rPr lang="en-US" sz="2000" dirty="0"/>
              <a:t>Understanding the World </a:t>
            </a:r>
          </a:p>
          <a:p>
            <a:pPr marL="342900" indent="-342900" fontAlgn="base">
              <a:buFont typeface="Arial" panose="020B0604020202020204" pitchFamily="34" charset="0"/>
              <a:buChar char="•"/>
            </a:pPr>
            <a:r>
              <a:rPr lang="en-US" sz="2000" dirty="0"/>
              <a:t>Expressive Art and Design.  </a:t>
            </a:r>
          </a:p>
          <a:p>
            <a:pPr fontAlgn="base"/>
            <a:r>
              <a:rPr lang="en-US" sz="2000" dirty="0"/>
              <a:t>Within those areas there are many objectives to meet as we go through the year.  </a:t>
            </a:r>
          </a:p>
          <a:p>
            <a:pPr fontAlgn="base"/>
            <a:endParaRPr lang="en-US" sz="2000" dirty="0"/>
          </a:p>
          <a:p>
            <a:pPr fontAlgn="base"/>
            <a:r>
              <a:rPr lang="en-US" sz="2000" dirty="0"/>
              <a:t>Phonics is a huge part of the reception curriculum and key to learning to read, write, spell and even speak correctly.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vert="horz" lIns="91440" tIns="45720" rIns="91440" bIns="45720" rtlCol="0" anchor="b">
            <a:normAutofit/>
          </a:bodyPr>
          <a:lstStyle/>
          <a:p>
            <a:pPr algn="r">
              <a:lnSpc>
                <a:spcPct val="90000"/>
              </a:lnSpc>
            </a:pPr>
            <a:r>
              <a:rPr lang="en-US" sz="3500" kern="1200">
                <a:solidFill>
                  <a:srgbClr val="FFFFFF"/>
                </a:solidFill>
                <a:latin typeface="+mj-lt"/>
                <a:ea typeface="+mj-ea"/>
                <a:cs typeface="+mj-cs"/>
              </a:rPr>
              <a:t>Phonics </a:t>
            </a:r>
          </a:p>
        </p:txBody>
      </p:sp>
      <p:sp>
        <p:nvSpPr>
          <p:cNvPr id="3" name="TextBox 2"/>
          <p:cNvSpPr txBox="1"/>
          <p:nvPr/>
        </p:nvSpPr>
        <p:spPr>
          <a:xfrm>
            <a:off x="3607694" y="649480"/>
            <a:ext cx="4916510" cy="55460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dirty="0"/>
              <a:t>We will be having our phonics sessions every morning. We will learn a new sound every day but revisit all previous sounds too.  </a:t>
            </a:r>
          </a:p>
          <a:p>
            <a:pPr indent="-228600">
              <a:lnSpc>
                <a:spcPct val="90000"/>
              </a:lnSpc>
              <a:spcAft>
                <a:spcPts val="600"/>
              </a:spcAft>
              <a:buFont typeface="Arial" panose="020B0604020202020204" pitchFamily="34" charset="0"/>
              <a:buChar char="•"/>
            </a:pPr>
            <a:r>
              <a:rPr lang="en-US" sz="2000" dirty="0"/>
              <a:t>We will learn to form each new letter correctly following the handwriting scheme used by all year groups in school.  </a:t>
            </a:r>
          </a:p>
          <a:p>
            <a:pPr indent="-228600">
              <a:lnSpc>
                <a:spcPct val="90000"/>
              </a:lnSpc>
              <a:spcAft>
                <a:spcPts val="600"/>
              </a:spcAft>
              <a:buFont typeface="Arial" panose="020B0604020202020204" pitchFamily="34" charset="0"/>
              <a:buChar char="•"/>
            </a:pPr>
            <a:r>
              <a:rPr lang="en-US" sz="2000" dirty="0"/>
              <a:t>Once we have built up several sounds, then we can move on to blending them together to read words.  We use the same skills to start to build words to begin writing sentences.</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Alongside daily phonics sessions the children will soon begin ‘practice read’ sessions 3 times a week in small groups</a:t>
            </a:r>
          </a:p>
          <a:p>
            <a:pPr>
              <a:lnSpc>
                <a:spcPct val="90000"/>
              </a:lnSpc>
              <a:spcAft>
                <a:spcPts val="600"/>
              </a:spcAft>
            </a:pPr>
            <a:endParaRPr lang="en-US" sz="2000" dirty="0"/>
          </a:p>
          <a:p>
            <a:pPr>
              <a:lnSpc>
                <a:spcPct val="90000"/>
              </a:lnSpc>
              <a:spcAft>
                <a:spcPts val="600"/>
              </a:spcAft>
            </a:pPr>
            <a:endParaRPr lang="en-US" sz="2000" dirty="0"/>
          </a:p>
        </p:txBody>
      </p:sp>
    </p:spTree>
    <p:extLst>
      <p:ext uri="{BB962C8B-B14F-4D97-AF65-F5344CB8AC3E}">
        <p14:creationId xmlns:p14="http://schemas.microsoft.com/office/powerpoint/2010/main" val="1721978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350041" y="586855"/>
            <a:ext cx="2401025" cy="3387497"/>
          </a:xfrm>
        </p:spPr>
        <p:txBody>
          <a:bodyPr vert="horz" lIns="91440" tIns="45720" rIns="91440" bIns="45720" rtlCol="0" anchor="b">
            <a:normAutofit/>
          </a:bodyPr>
          <a:lstStyle/>
          <a:p>
            <a:pPr algn="r">
              <a:lnSpc>
                <a:spcPct val="90000"/>
              </a:lnSpc>
            </a:pPr>
            <a:r>
              <a:rPr lang="en-US" sz="3500" kern="1200" dirty="0">
                <a:solidFill>
                  <a:srgbClr val="FFFFFF"/>
                </a:solidFill>
                <a:latin typeface="+mj-lt"/>
                <a:ea typeface="+mj-ea"/>
                <a:cs typeface="+mj-cs"/>
              </a:rPr>
              <a:t>Phonics </a:t>
            </a:r>
          </a:p>
        </p:txBody>
      </p:sp>
      <p:sp>
        <p:nvSpPr>
          <p:cNvPr id="3" name="TextBox 2"/>
          <p:cNvSpPr txBox="1"/>
          <p:nvPr/>
        </p:nvSpPr>
        <p:spPr>
          <a:xfrm>
            <a:off x="3607694" y="649480"/>
            <a:ext cx="4916510" cy="5546047"/>
          </a:xfrm>
          <a:prstGeom prst="rect">
            <a:avLst/>
          </a:prstGeom>
        </p:spPr>
        <p:txBody>
          <a:bodyPr vert="horz" lIns="91440" tIns="45720" rIns="91440" bIns="45720" rtlCol="0" anchor="ctr">
            <a:normAutofit/>
          </a:bodyPr>
          <a:lstStyle/>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Initially </a:t>
            </a:r>
            <a:r>
              <a:rPr kumimoji="0" lang="en-US" sz="2000" b="1" i="0" u="none" strike="noStrike" kern="1200" cap="none" spc="0" normalizeH="0" baseline="0" noProof="0" dirty="0">
                <a:ln>
                  <a:noFill/>
                </a:ln>
                <a:solidFill>
                  <a:prstClr val="black"/>
                </a:solidFill>
                <a:effectLst/>
                <a:uLnTx/>
                <a:uFillTx/>
                <a:latin typeface="Calibri"/>
                <a:ea typeface="+mn-ea"/>
                <a:cs typeface="+mn-cs"/>
              </a:rPr>
              <a:t>reading books </a:t>
            </a:r>
            <a:r>
              <a:rPr kumimoji="0" lang="en-US" sz="2000" b="0" i="0" u="none" strike="noStrike" kern="1200" cap="none" spc="0" normalizeH="0" baseline="0" noProof="0" dirty="0">
                <a:ln>
                  <a:noFill/>
                </a:ln>
                <a:solidFill>
                  <a:prstClr val="black"/>
                </a:solidFill>
                <a:effectLst/>
                <a:uLnTx/>
                <a:uFillTx/>
                <a:latin typeface="Calibri"/>
                <a:ea typeface="+mn-ea"/>
                <a:cs typeface="+mn-cs"/>
              </a:rPr>
              <a:t>coming home will just have pictures.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Use these to talk about what is happening in the picture – let the children identify, describe, use story language and predict what might happen next</a:t>
            </a:r>
            <a:r>
              <a:rPr lang="en-US" sz="2000" dirty="0">
                <a:solidFill>
                  <a:prstClr val="black"/>
                </a:solidFill>
                <a:latin typeface="Calibri"/>
              </a:rPr>
              <a:t>.</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Gradually words, sentences will appear in their books, b</a:t>
            </a:r>
            <a:r>
              <a:rPr lang="en-US" sz="2000" dirty="0" err="1">
                <a:solidFill>
                  <a:prstClr val="black"/>
                </a:solidFill>
                <a:latin typeface="Calibri"/>
              </a:rPr>
              <a:t>ut</a:t>
            </a:r>
            <a:r>
              <a:rPr lang="en-US" sz="2000" dirty="0">
                <a:solidFill>
                  <a:prstClr val="black"/>
                </a:solidFill>
                <a:latin typeface="Calibri"/>
              </a:rPr>
              <a:t> we do not push this, and this will only happen when your child is ready for it.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000" dirty="0">
                <a:solidFill>
                  <a:prstClr val="black"/>
                </a:solidFill>
                <a:latin typeface="Calibri"/>
              </a:rPr>
              <a:t>This is when your child will be segmenting and blending sounds together to make words and to read captions and sentences.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000" dirty="0">
                <a:solidFill>
                  <a:prstClr val="black"/>
                </a:solidFill>
                <a:latin typeface="Calibri"/>
              </a:rPr>
              <a:t>Books are changed throughout the week, at least </a:t>
            </a:r>
            <a:r>
              <a:rPr lang="en-US" sz="2000" b="1" dirty="0">
                <a:solidFill>
                  <a:prstClr val="black"/>
                </a:solidFill>
                <a:latin typeface="Calibri"/>
              </a:rPr>
              <a:t>twice </a:t>
            </a:r>
            <a:r>
              <a:rPr lang="en-US" sz="2000" dirty="0">
                <a:solidFill>
                  <a:prstClr val="black"/>
                </a:solidFill>
                <a:latin typeface="Calibri"/>
              </a:rPr>
              <a:t>with book check being on Thursday, please make sure diaries are in!</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lang="en-US" sz="2000" dirty="0">
              <a:solidFill>
                <a:prstClr val="black"/>
              </a:solidFill>
              <a:latin typeface="Calibri"/>
            </a:endParaRPr>
          </a:p>
          <a:p>
            <a:pPr marR="0" lvl="0" algn="l" defTabSz="914400" rtl="0" eaLnBrk="1" fontAlgn="auto" latinLnBrk="0" hangingPunct="1">
              <a:lnSpc>
                <a:spcPct val="90000"/>
              </a:lnSpc>
              <a:spcBef>
                <a:spcPts val="0"/>
              </a:spcBef>
              <a:spcAft>
                <a:spcPts val="600"/>
              </a:spcAft>
              <a:buClrTx/>
              <a:buSzTx/>
              <a:tabLst/>
              <a:defRPr/>
            </a:pPr>
            <a:endParaRPr lang="en-US" sz="2000" dirty="0">
              <a:solidFill>
                <a:prstClr val="black"/>
              </a:solidFill>
              <a:latin typeface="Calibri"/>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9215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350041" y="586855"/>
            <a:ext cx="2401025" cy="3387497"/>
          </a:xfrm>
        </p:spPr>
        <p:txBody>
          <a:bodyPr vert="horz" lIns="91440" tIns="45720" rIns="91440" bIns="45720" rtlCol="0" anchor="b">
            <a:normAutofit/>
          </a:bodyPr>
          <a:lstStyle/>
          <a:p>
            <a:pPr algn="r">
              <a:lnSpc>
                <a:spcPct val="90000"/>
              </a:lnSpc>
            </a:pPr>
            <a:r>
              <a:rPr lang="en-US" sz="3500" kern="1200">
                <a:solidFill>
                  <a:srgbClr val="FFFFFF"/>
                </a:solidFill>
                <a:latin typeface="+mj-lt"/>
                <a:ea typeface="+mj-ea"/>
                <a:cs typeface="+mj-cs"/>
              </a:rPr>
              <a:t>Phonics </a:t>
            </a:r>
          </a:p>
        </p:txBody>
      </p:sp>
      <p:sp>
        <p:nvSpPr>
          <p:cNvPr id="3" name="TextBox 2"/>
          <p:cNvSpPr txBox="1"/>
          <p:nvPr/>
        </p:nvSpPr>
        <p:spPr>
          <a:xfrm>
            <a:off x="3607694" y="649480"/>
            <a:ext cx="4916510" cy="5546047"/>
          </a:xfrm>
          <a:prstGeom prst="rect">
            <a:avLst/>
          </a:prstGeom>
        </p:spPr>
        <p:txBody>
          <a:bodyPr vert="horz" lIns="91440" tIns="45720" rIns="91440" bIns="45720" rtlCol="0" anchor="ctr">
            <a:normAutofit/>
          </a:bodyPr>
          <a:lstStyle/>
          <a:p>
            <a:pPr marL="342900" marR="0" lvl="0" indent="-3429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000" dirty="0">
                <a:solidFill>
                  <a:prstClr val="black"/>
                </a:solidFill>
                <a:latin typeface="Calibri"/>
              </a:rPr>
              <a:t>Assessment – we will assess phonics each half term to ensure your child is reading at the correct stage.</a:t>
            </a:r>
          </a:p>
          <a:p>
            <a:pPr marL="342900" marR="0" lvl="0" indent="-3429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The assessment also </a:t>
            </a:r>
            <a:r>
              <a:rPr lang="en-US" sz="2000" dirty="0">
                <a:solidFill>
                  <a:prstClr val="black"/>
                </a:solidFill>
                <a:latin typeface="Calibri"/>
              </a:rPr>
              <a:t>checks their practice read groups are challenging them correctly. </a:t>
            </a:r>
          </a:p>
          <a:p>
            <a:pPr marL="342900" marR="0" lvl="0" indent="-3429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lang="en-US" sz="2000" dirty="0">
              <a:solidFill>
                <a:prstClr val="black"/>
              </a:solidFill>
              <a:latin typeface="Calibri"/>
            </a:endParaRPr>
          </a:p>
          <a:p>
            <a:pPr marL="342900" marR="0" lvl="0" indent="-3429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000" dirty="0">
                <a:solidFill>
                  <a:prstClr val="black"/>
                </a:solidFill>
                <a:latin typeface="Calibri"/>
              </a:rPr>
              <a:t>We will complete daily catch up sessions if we </a:t>
            </a:r>
            <a:r>
              <a:rPr lang="en-US" sz="2000" dirty="0" err="1">
                <a:solidFill>
                  <a:prstClr val="black"/>
                </a:solidFill>
                <a:latin typeface="Calibri"/>
              </a:rPr>
              <a:t>recognise</a:t>
            </a:r>
            <a:r>
              <a:rPr lang="en-US" sz="2000" dirty="0">
                <a:solidFill>
                  <a:prstClr val="black"/>
                </a:solidFill>
                <a:latin typeface="Calibri"/>
              </a:rPr>
              <a:t> your child is not at the appropriate level during these assessments.</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4100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31" name="Group 5130">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5132" name="Oval 5131">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Oval 5132">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Oval 5133">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Oval 5134">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6" name="Oval 5135">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Oval 5136">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Homework</a:t>
            </a:r>
          </a:p>
        </p:txBody>
      </p:sp>
      <p:sp>
        <p:nvSpPr>
          <p:cNvPr id="5139" name="Rectangle 5138">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1" name="Group 5140">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5142" name="Straight Connector 5141">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3" name="Straight Connector 5142">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4" name="Straight Connector 5143">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5" name="Straight Connector 5144">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147" name="Rectangle 514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9" name="Group 514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50" name="Straight Connector 514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1" name="Straight Connector 515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2" name="Straight Connector 515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3" name="Straight Connector 515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324184" y="1539678"/>
            <a:ext cx="4997199" cy="4032448"/>
          </a:xfrm>
          <a:noFill/>
        </p:spPr>
        <p:txBody>
          <a:bodyPr anchor="t">
            <a:normAutofit/>
          </a:bodyPr>
          <a:lstStyle/>
          <a:p>
            <a:r>
              <a:rPr lang="en-GB" sz="2000" dirty="0">
                <a:solidFill>
                  <a:schemeClr val="bg1"/>
                </a:solidFill>
                <a:latin typeface="Comic Sans MS" pitchFamily="66" charset="0"/>
              </a:rPr>
              <a:t>Reading – at least 3 times a week (diaries and books need to be in school everyday)</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Spellings in Summer term.</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We love to see and hear about anything you have done at home. Please fill in a star message for our ‘Good to be me’ board. </a:t>
            </a:r>
          </a:p>
          <a:p>
            <a:endParaRPr lang="en-GB" sz="2000" dirty="0">
              <a:solidFill>
                <a:schemeClr val="bg1"/>
              </a:solidFill>
              <a:latin typeface="Comic Sans MS" pitchFamily="66" charset="0"/>
            </a:endParaRPr>
          </a:p>
          <a:p>
            <a:endParaRPr lang="en-GB" sz="2000" dirty="0">
              <a:solidFill>
                <a:schemeClr val="bg1"/>
              </a:solidFill>
              <a:latin typeface="Comic Sans MS" pitchFamily="66" charset="0"/>
            </a:endParaRPr>
          </a:p>
          <a:p>
            <a:pPr marL="0" indent="0">
              <a:buNone/>
            </a:pPr>
            <a:endParaRPr lang="en-GB" sz="2000" dirty="0">
              <a:solidFill>
                <a:schemeClr val="bg1"/>
              </a:solidFill>
              <a:latin typeface="Comic Sans MS" pitchFamily="66" charset="0"/>
            </a:endParaRPr>
          </a:p>
          <a:p>
            <a:pPr marL="0" indent="0">
              <a:buNone/>
            </a:pPr>
            <a:endParaRPr lang="en-GB" sz="1600" dirty="0">
              <a:solidFill>
                <a:schemeClr val="bg1"/>
              </a:solidFill>
              <a:latin typeface="Comic Sans MS" pitchFamily="66"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27031" y="218776"/>
            <a:ext cx="3100577" cy="31422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55" name="Group 5154">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5156" name="Straight Connector 5155">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7" name="Straight Connector 5156">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8" name="Straight Connector 5157">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9" name="Straight Connector 5158">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5" name="Picture 4">
            <a:extLst>
              <a:ext uri="{FF2B5EF4-FFF2-40B4-BE49-F238E27FC236}">
                <a16:creationId xmlns:a16="http://schemas.microsoft.com/office/drawing/2014/main" id="{0C3A4B7F-EB87-CB51-69CB-95F4C6B9AE1C}"/>
              </a:ext>
            </a:extLst>
          </p:cNvPr>
          <p:cNvPicPr>
            <a:picLocks noChangeAspect="1"/>
          </p:cNvPicPr>
          <p:nvPr/>
        </p:nvPicPr>
        <p:blipFill>
          <a:blip r:embed="rId4"/>
          <a:stretch>
            <a:fillRect/>
          </a:stretch>
        </p:blipFill>
        <p:spPr>
          <a:xfrm>
            <a:off x="5002419" y="3977266"/>
            <a:ext cx="2038299" cy="266195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0" name="Rectangle 3079">
            <a:extLst>
              <a:ext uri="{FF2B5EF4-FFF2-40B4-BE49-F238E27FC236}">
                <a16:creationId xmlns:a16="http://schemas.microsoft.com/office/drawing/2014/main" id="{873DDF9D-E27C-4E23-A1E8-CA352535F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10138"/>
            <a:ext cx="9144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2" name="Rectangle 3081">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270" r="2" b="2"/>
          <a:stretch/>
        </p:blipFill>
        <p:spPr bwMode="auto">
          <a:xfrm>
            <a:off x="6248967" y="-10138"/>
            <a:ext cx="2895033" cy="345737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86" name="Rectangle 3085">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8" name="Rectangle 3087">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Freeform: Shape 3089">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73298" y="457201"/>
            <a:ext cx="2265420" cy="3588870"/>
          </a:xfrm>
        </p:spPr>
        <p:txBody>
          <a:bodyPr anchor="b">
            <a:normAutofit/>
          </a:bodyPr>
          <a:lstStyle/>
          <a:p>
            <a:pPr algn="r"/>
            <a:r>
              <a:rPr lang="en-GB" sz="2700" dirty="0">
                <a:solidFill>
                  <a:srgbClr val="FFFFFF"/>
                </a:solidFill>
                <a:latin typeface="Comic Sans MS" pitchFamily="66" charset="0"/>
              </a:rPr>
              <a:t>Extra Information</a:t>
            </a:r>
          </a:p>
        </p:txBody>
      </p:sp>
      <p:sp>
        <p:nvSpPr>
          <p:cNvPr id="3" name="Content Placeholder 2"/>
          <p:cNvSpPr>
            <a:spLocks noGrp="1"/>
          </p:cNvSpPr>
          <p:nvPr>
            <p:ph idx="1"/>
          </p:nvPr>
        </p:nvSpPr>
        <p:spPr>
          <a:xfrm>
            <a:off x="3212018" y="764704"/>
            <a:ext cx="3109603" cy="5769340"/>
          </a:xfrm>
        </p:spPr>
        <p:txBody>
          <a:bodyPr anchor="ctr">
            <a:normAutofit lnSpcReduction="10000"/>
          </a:bodyPr>
          <a:lstStyle/>
          <a:p>
            <a:pPr>
              <a:buNone/>
            </a:pPr>
            <a:r>
              <a:rPr lang="en-GB" sz="1700" dirty="0">
                <a:latin typeface="Comic Sans MS"/>
              </a:rPr>
              <a:t> All children should have a water bottle in school every day.</a:t>
            </a:r>
          </a:p>
          <a:p>
            <a:pPr>
              <a:buNone/>
            </a:pPr>
            <a:endParaRPr lang="en-GB" sz="1700" u="sng" dirty="0">
              <a:latin typeface="Comic Sans MS" pitchFamily="66" charset="0"/>
            </a:endParaRPr>
          </a:p>
          <a:p>
            <a:pPr>
              <a:buNone/>
            </a:pPr>
            <a:r>
              <a:rPr lang="en-GB" sz="1700" dirty="0">
                <a:latin typeface="Comic Sans MS"/>
              </a:rPr>
              <a:t>      </a:t>
            </a:r>
            <a:r>
              <a:rPr lang="en-GB" sz="1700" u="sng" dirty="0">
                <a:latin typeface="Comic Sans MS"/>
              </a:rPr>
              <a:t>Outdoor learning:</a:t>
            </a:r>
          </a:p>
          <a:p>
            <a:pPr>
              <a:buNone/>
            </a:pPr>
            <a:r>
              <a:rPr lang="en-GB" sz="1700" dirty="0">
                <a:latin typeface="Comic Sans MS"/>
              </a:rPr>
              <a:t>All children need to come to school in a waterproof coat for break times and outdoor learning.</a:t>
            </a:r>
          </a:p>
          <a:p>
            <a:pPr>
              <a:buNone/>
            </a:pPr>
            <a:endParaRPr lang="en-GB" sz="1700" dirty="0">
              <a:latin typeface="Comic Sans MS"/>
            </a:endParaRPr>
          </a:p>
          <a:p>
            <a:pPr>
              <a:buNone/>
            </a:pPr>
            <a:r>
              <a:rPr lang="en-GB" sz="1700" dirty="0">
                <a:latin typeface="Comic Sans MS"/>
              </a:rPr>
              <a:t>Wellies can be left in school. </a:t>
            </a:r>
          </a:p>
          <a:p>
            <a:pPr>
              <a:buNone/>
            </a:pPr>
            <a:endParaRPr lang="en-GB" sz="1700" u="sng" dirty="0">
              <a:latin typeface="Comic Sans MS" pitchFamily="66" charset="0"/>
            </a:endParaRPr>
          </a:p>
          <a:p>
            <a:pPr>
              <a:buNone/>
            </a:pPr>
            <a:r>
              <a:rPr lang="en-GB" sz="1700" u="sng" dirty="0">
                <a:latin typeface="Comic Sans MS" pitchFamily="66" charset="0"/>
              </a:rPr>
              <a:t>Snack</a:t>
            </a:r>
          </a:p>
          <a:p>
            <a:pPr>
              <a:buNone/>
            </a:pPr>
            <a:r>
              <a:rPr lang="en-GB" sz="1700" dirty="0">
                <a:latin typeface="Comic Sans MS" pitchFamily="66" charset="0"/>
              </a:rPr>
              <a:t>We gratefully ask for a contribution of £2 a week for school snack.</a:t>
            </a:r>
          </a:p>
          <a:p>
            <a:pPr>
              <a:buNone/>
            </a:pPr>
            <a:endParaRPr lang="en-GB" sz="1700" dirty="0">
              <a:latin typeface="Comic Sans MS" pitchFamily="66" charset="0"/>
            </a:endParaRPr>
          </a:p>
          <a:p>
            <a:pPr>
              <a:buNone/>
            </a:pPr>
            <a:r>
              <a:rPr lang="en-GB" sz="1700" u="sng" dirty="0">
                <a:latin typeface="Comic Sans MS" pitchFamily="66" charset="0"/>
              </a:rPr>
              <a:t>PE: </a:t>
            </a:r>
            <a:r>
              <a:rPr lang="en-GB" sz="1700" dirty="0">
                <a:latin typeface="Comic Sans MS" pitchFamily="66" charset="0"/>
              </a:rPr>
              <a:t>Wednesday </a:t>
            </a:r>
          </a:p>
          <a:p>
            <a:pPr>
              <a:buNone/>
            </a:pPr>
            <a:r>
              <a:rPr lang="en-GB" sz="1700" dirty="0">
                <a:latin typeface="Comic Sans MS" pitchFamily="66" charset="0"/>
              </a:rPr>
              <a:t>Please can all children arrive to school wearing PE kit.</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307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3" b="12770"/>
          <a:stretch/>
        </p:blipFill>
        <p:spPr bwMode="auto">
          <a:xfrm>
            <a:off x="6248967" y="3420897"/>
            <a:ext cx="2895033" cy="343710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7570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dirty="0">
                <a:solidFill>
                  <a:srgbClr val="FFFFFF"/>
                </a:solidFill>
                <a:latin typeface="Comic Sans MS" pitchFamily="66" charset="0"/>
              </a:rPr>
              <a:t>Trips</a:t>
            </a:r>
          </a:p>
        </p:txBody>
      </p:sp>
      <p:sp>
        <p:nvSpPr>
          <p:cNvPr id="3" name="Content Placeholder 2"/>
          <p:cNvSpPr>
            <a:spLocks noGrp="1"/>
          </p:cNvSpPr>
          <p:nvPr>
            <p:ph idx="1"/>
          </p:nvPr>
        </p:nvSpPr>
        <p:spPr>
          <a:xfrm>
            <a:off x="639872" y="2147540"/>
            <a:ext cx="5020594" cy="2505596"/>
          </a:xfrm>
        </p:spPr>
        <p:txBody>
          <a:bodyPr anchor="ctr">
            <a:normAutofit/>
          </a:bodyPr>
          <a:lstStyle/>
          <a:p>
            <a:pPr>
              <a:buNone/>
            </a:pPr>
            <a:r>
              <a:rPr lang="en-GB" sz="1700" b="1" dirty="0">
                <a:latin typeface="Comic Sans MS" pitchFamily="66" charset="0"/>
              </a:rPr>
              <a:t>  </a:t>
            </a:r>
            <a:r>
              <a:rPr lang="en-GB" sz="1700" dirty="0">
                <a:latin typeface="Comic Sans MS" pitchFamily="66" charset="0"/>
              </a:rPr>
              <a:t>Children will attend at least one trip this year. Details of these trips along with the amount payable will be sent out at a later date. </a:t>
            </a:r>
          </a:p>
          <a:p>
            <a:pPr>
              <a:buNone/>
            </a:pPr>
            <a:r>
              <a:rPr lang="en-GB" sz="1700" dirty="0">
                <a:latin typeface="Comic Sans MS" pitchFamily="66" charset="0"/>
              </a:rPr>
              <a:t>   Payment arrangements – Trips should be paid for online. If you wish to pay weekly, please speak to the office staff.</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4" name="Picture 2" descr="School Trips - Partington Central Academy">
            <a:extLst>
              <a:ext uri="{FF2B5EF4-FFF2-40B4-BE49-F238E27FC236}">
                <a16:creationId xmlns:a16="http://schemas.microsoft.com/office/drawing/2014/main" id="{E14A1E0F-D59B-7F5E-0AEB-75ECB50B6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564904"/>
            <a:ext cx="208597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97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5" name="Group 6154">
            <a:extLst>
              <a:ext uri="{FF2B5EF4-FFF2-40B4-BE49-F238E27FC236}">
                <a16:creationId xmlns:a16="http://schemas.microsoft.com/office/drawing/2014/main" id="{30A6DB23-0C0E-401A-9D98-117AB6A50D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6156" name="Oval 6155">
              <a:extLst>
                <a:ext uri="{FF2B5EF4-FFF2-40B4-BE49-F238E27FC236}">
                  <a16:creationId xmlns:a16="http://schemas.microsoft.com/office/drawing/2014/main" id="{5273BFBE-FE1A-435E-AE56-7D2E95789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Oval 6156">
              <a:extLst>
                <a:ext uri="{FF2B5EF4-FFF2-40B4-BE49-F238E27FC236}">
                  <a16:creationId xmlns:a16="http://schemas.microsoft.com/office/drawing/2014/main" id="{A4D31599-5200-49B2-A785-7953989764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Oval 6157">
              <a:extLst>
                <a:ext uri="{FF2B5EF4-FFF2-40B4-BE49-F238E27FC236}">
                  <a16:creationId xmlns:a16="http://schemas.microsoft.com/office/drawing/2014/main" id="{5841AED9-5BC7-47E7-941C-35EB0BAC66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Oval 6158">
              <a:extLst>
                <a:ext uri="{FF2B5EF4-FFF2-40B4-BE49-F238E27FC236}">
                  <a16:creationId xmlns:a16="http://schemas.microsoft.com/office/drawing/2014/main" id="{92C2828F-069F-445B-9379-0747EA8AC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Oval 6159">
              <a:extLst>
                <a:ext uri="{FF2B5EF4-FFF2-40B4-BE49-F238E27FC236}">
                  <a16:creationId xmlns:a16="http://schemas.microsoft.com/office/drawing/2014/main" id="{AECEFDED-5260-44F3-A4DD-57D42112A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Oval 6160">
              <a:extLst>
                <a:ext uri="{FF2B5EF4-FFF2-40B4-BE49-F238E27FC236}">
                  <a16:creationId xmlns:a16="http://schemas.microsoft.com/office/drawing/2014/main" id="{5C90D502-4A5F-49FF-806A-67337B8BC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3" y="630935"/>
            <a:ext cx="3032526" cy="1438523"/>
          </a:xfrm>
          <a:noFill/>
        </p:spPr>
        <p:txBody>
          <a:bodyPr anchor="b">
            <a:normAutofit/>
          </a:bodyPr>
          <a:lstStyle/>
          <a:p>
            <a:pPr algn="l"/>
            <a:r>
              <a:rPr lang="en-GB" sz="4200" dirty="0">
                <a:solidFill>
                  <a:schemeClr val="bg1"/>
                </a:solidFill>
                <a:latin typeface="Comic Sans MS" pitchFamily="66" charset="0"/>
              </a:rPr>
              <a:t>Clubs</a:t>
            </a:r>
          </a:p>
        </p:txBody>
      </p:sp>
      <p:sp>
        <p:nvSpPr>
          <p:cNvPr id="6163" name="Rectangle 616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65" name="Group 616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6166" name="Straight Connector 616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7" name="Straight Connector 616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8" name="Straight Connector 616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9" name="Straight Connector 616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33219" y="630936"/>
            <a:ext cx="2163979"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171" name="Group 6170">
            <a:extLst>
              <a:ext uri="{FF2B5EF4-FFF2-40B4-BE49-F238E27FC236}">
                <a16:creationId xmlns:a16="http://schemas.microsoft.com/office/drawing/2014/main" id="{298B576C-FDA2-46DE-8408-3A76DCF506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828636"/>
            <a:ext cx="304800" cy="322326"/>
            <a:chOff x="215328" y="-46937"/>
            <a:chExt cx="304800" cy="2773841"/>
          </a:xfrm>
        </p:grpSpPr>
        <p:cxnSp>
          <p:nvCxnSpPr>
            <p:cNvPr id="6172" name="Straight Connector 6171">
              <a:extLst>
                <a:ext uri="{FF2B5EF4-FFF2-40B4-BE49-F238E27FC236}">
                  <a16:creationId xmlns:a16="http://schemas.microsoft.com/office/drawing/2014/main" id="{94AEA101-943D-4073-AD87-C8D78316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3" name="Straight Connector 6172">
              <a:extLst>
                <a:ext uri="{FF2B5EF4-FFF2-40B4-BE49-F238E27FC236}">
                  <a16:creationId xmlns:a16="http://schemas.microsoft.com/office/drawing/2014/main" id="{D103D701-5E08-4A2A-AE99-626C646359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4" name="Straight Connector 6173">
              <a:extLst>
                <a:ext uri="{FF2B5EF4-FFF2-40B4-BE49-F238E27FC236}">
                  <a16:creationId xmlns:a16="http://schemas.microsoft.com/office/drawing/2014/main" id="{68DF778A-A412-4E7C-9B61-E33D13A532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5" name="Straight Connector 6174">
              <a:extLst>
                <a:ext uri="{FF2B5EF4-FFF2-40B4-BE49-F238E27FC236}">
                  <a16:creationId xmlns:a16="http://schemas.microsoft.com/office/drawing/2014/main" id="{4EC28832-D2CA-45C0-9C43-0AF9985324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177" name="Rectangle 617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79" name="Group 617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6180" name="Straight Connector 617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1" name="Straight Connector 618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2" name="Straight Connector 618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3" name="Straight Connector 618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29821" y="2519521"/>
            <a:ext cx="4098338" cy="3707543"/>
          </a:xfrm>
          <a:noFill/>
        </p:spPr>
        <p:txBody>
          <a:bodyPr anchor="t">
            <a:normAutofit lnSpcReduction="10000"/>
          </a:bodyPr>
          <a:lstStyle/>
          <a:p>
            <a:pPr marL="0" indent="0">
              <a:buNone/>
            </a:pPr>
            <a:r>
              <a:rPr lang="en-GB" sz="2400" dirty="0">
                <a:solidFill>
                  <a:schemeClr val="bg1"/>
                </a:solidFill>
                <a:latin typeface="Comic Sans MS" pitchFamily="66" charset="0"/>
              </a:rPr>
              <a:t>Clubs start next week and if you would like your child to take part please ensure you have filled the appropriate forms via the school office.</a:t>
            </a:r>
          </a:p>
          <a:p>
            <a:pPr marL="0" indent="0">
              <a:buNone/>
            </a:pPr>
            <a:r>
              <a:rPr lang="en-GB" sz="2400" dirty="0">
                <a:solidFill>
                  <a:schemeClr val="bg1"/>
                </a:solidFill>
                <a:latin typeface="Comic Sans MS" pitchFamily="66" charset="0"/>
              </a:rPr>
              <a:t>An email went out last week – if you did not receive this, please speak to the school office. </a:t>
            </a:r>
            <a:endParaRPr lang="en-GB" sz="1600" dirty="0">
              <a:solidFill>
                <a:schemeClr val="bg1"/>
              </a:solidFill>
              <a:latin typeface="Comic Sans MS" pitchFamily="66" charset="0"/>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33219" y="3437988"/>
            <a:ext cx="3371381"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3581" y="685800"/>
            <a:ext cx="3264837" cy="1483242"/>
          </a:xfrm>
        </p:spPr>
        <p:txBody>
          <a:bodyPr anchor="b">
            <a:normAutofit/>
          </a:bodyPr>
          <a:lstStyle/>
          <a:p>
            <a:r>
              <a:rPr lang="en-GB" sz="2800">
                <a:solidFill>
                  <a:schemeClr val="bg1">
                    <a:alpha val="60000"/>
                  </a:schemeClr>
                </a:solidFill>
                <a:latin typeface="Comic Sans MS" pitchFamily="66" charset="0"/>
              </a:rPr>
              <a:t>Pupil involvement</a:t>
            </a:r>
          </a:p>
        </p:txBody>
      </p:sp>
      <p:sp>
        <p:nvSpPr>
          <p:cNvPr id="3" name="Content Placeholder 2"/>
          <p:cNvSpPr>
            <a:spLocks noGrp="1"/>
          </p:cNvSpPr>
          <p:nvPr>
            <p:ph idx="1"/>
          </p:nvPr>
        </p:nvSpPr>
        <p:spPr>
          <a:xfrm>
            <a:off x="653581" y="2447337"/>
            <a:ext cx="3264837" cy="3770434"/>
          </a:xfrm>
        </p:spPr>
        <p:txBody>
          <a:bodyPr anchor="t">
            <a:normAutofit/>
          </a:bodyPr>
          <a:lstStyle/>
          <a:p>
            <a:pPr marL="0" indent="0">
              <a:buNone/>
            </a:pPr>
            <a:r>
              <a:rPr lang="en-GB" sz="1700">
                <a:solidFill>
                  <a:schemeClr val="bg1"/>
                </a:solidFill>
                <a:latin typeface="Comic Sans MS" pitchFamily="66" charset="0"/>
              </a:rPr>
              <a:t>School council:</a:t>
            </a:r>
          </a:p>
          <a:p>
            <a:pPr marL="0" indent="0">
              <a:buNone/>
            </a:pPr>
            <a:r>
              <a:rPr lang="en-GB" sz="1700">
                <a:solidFill>
                  <a:schemeClr val="bg1"/>
                </a:solidFill>
                <a:latin typeface="Comic Sans MS" pitchFamily="66" charset="0"/>
              </a:rPr>
              <a:t>2 representatives from each class are elected by their peers to represent their class on the school council. The children attend meetings and meet with visitors (e.g. chair of governors) to ensure the opinions and the voice of our children in school is heard.</a:t>
            </a:r>
          </a:p>
        </p:txBody>
      </p:sp>
      <p:pic>
        <p:nvPicPr>
          <p:cNvPr id="2050" name="Picture 2" descr="http://www.heberprimaryschool.com/wp-content/uploads/2012/11/sc-628x262.jpg">
            <a:hlinkClick r:id="rId3"/>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13000"/>
                    </a14:imgEffect>
                  </a14:imgLayer>
                </a14:imgProps>
              </a:ext>
              <a:ext uri="{28A0092B-C50C-407E-A947-70E740481C1C}">
                <a14:useLocalDpi xmlns:a14="http://schemas.microsoft.com/office/drawing/2010/main" val="0"/>
              </a:ext>
            </a:extLst>
          </a:blip>
          <a:srcRect l="24496" r="24548"/>
          <a:stretch/>
        </p:blipFill>
        <p:spPr bwMode="auto">
          <a:xfrm>
            <a:off x="5086350" y="1977889"/>
            <a:ext cx="3597792" cy="294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7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School Rules </a:t>
            </a:r>
          </a:p>
        </p:txBody>
      </p:sp>
      <p:sp>
        <p:nvSpPr>
          <p:cNvPr id="1043" name="Rectangle 104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5" name="Group 104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46" name="Straight Connector 104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51" name="Rectangle 1050">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3" name="Group 1052">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54" name="Straight Connector 1053">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609032" y="2180539"/>
            <a:ext cx="4172312" cy="2828892"/>
          </a:xfrm>
          <a:noFill/>
        </p:spPr>
        <p:txBody>
          <a:bodyPr anchor="t">
            <a:normAutofit/>
          </a:bodyPr>
          <a:lstStyle/>
          <a:p>
            <a:pPr marL="0" indent="0">
              <a:buNone/>
            </a:pPr>
            <a:r>
              <a:rPr lang="en-GB" sz="3600" dirty="0">
                <a:solidFill>
                  <a:schemeClr val="bg1"/>
                </a:solidFill>
                <a:latin typeface="Comic Sans MS" pitchFamily="66" charset="0"/>
              </a:rPr>
              <a:t>Be Ready</a:t>
            </a:r>
          </a:p>
          <a:p>
            <a:pPr marL="0" indent="0">
              <a:buNone/>
            </a:pPr>
            <a:r>
              <a:rPr lang="en-GB" sz="3600" dirty="0">
                <a:solidFill>
                  <a:schemeClr val="bg1"/>
                </a:solidFill>
                <a:latin typeface="Comic Sans MS" pitchFamily="66" charset="0"/>
              </a:rPr>
              <a:t>Be Respectful</a:t>
            </a:r>
          </a:p>
          <a:p>
            <a:pPr marL="0" indent="0">
              <a:buNone/>
            </a:pPr>
            <a:r>
              <a:rPr lang="en-GB" sz="3600" dirty="0">
                <a:solidFill>
                  <a:schemeClr val="bg1"/>
                </a:solidFill>
                <a:latin typeface="Comic Sans MS" pitchFamily="66" charset="0"/>
              </a:rPr>
              <a:t>Be Safe</a:t>
            </a:r>
          </a:p>
          <a:p>
            <a:endParaRPr lang="en-GB" sz="1600" dirty="0">
              <a:solidFill>
                <a:schemeClr val="bg1"/>
              </a:solidFill>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7041" y="1894111"/>
            <a:ext cx="3100577" cy="31005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59" name="Group 1058">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1060" name="Straight Connector 1059">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4F9B6C79-E122-4CC3-89D3-AC495A744D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3F913E1A-AA2E-486A-A9C9-5A0EC83DDC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02A347F-77B3-4993-835B-F7C4F3D9AF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A136813-22B7-4F65-83FA-B0CD3DE30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1D551C5-7738-45E2-92E6-C372D8E49F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485F0AA2-AA26-4213-9599-3DCDB72DA0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AE70576-4FFC-44BE-846C-9EB6DD9A1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2230" y="630936"/>
            <a:ext cx="4289085" cy="2702018"/>
          </a:xfrm>
          <a:noFill/>
        </p:spPr>
        <p:txBody>
          <a:bodyPr vert="horz" lIns="91440" tIns="45720" rIns="91440" bIns="45720" rtlCol="0" anchor="t">
            <a:normAutofit/>
          </a:bodyPr>
          <a:lstStyle/>
          <a:p>
            <a:pPr algn="l">
              <a:lnSpc>
                <a:spcPct val="90000"/>
              </a:lnSpc>
            </a:pPr>
            <a:r>
              <a:rPr lang="en-US" sz="4200" kern="1200">
                <a:solidFill>
                  <a:schemeClr val="bg1"/>
                </a:solidFill>
                <a:latin typeface="+mj-lt"/>
                <a:ea typeface="+mj-ea"/>
                <a:cs typeface="+mj-cs"/>
              </a:rPr>
              <a:t>Dojo Characters based on School Values</a:t>
            </a:r>
          </a:p>
        </p:txBody>
      </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85AC4472-E842-4CF4-BD50-983305EDB3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07958" y="4945279"/>
            <a:ext cx="964406" cy="549007"/>
            <a:chOff x="7029447" y="3514725"/>
            <a:chExt cx="1285875" cy="549007"/>
          </a:xfrm>
        </p:grpSpPr>
        <p:cxnSp>
          <p:nvCxnSpPr>
            <p:cNvPr id="33" name="Straight Connector 32">
              <a:extLst>
                <a:ext uri="{FF2B5EF4-FFF2-40B4-BE49-F238E27FC236}">
                  <a16:creationId xmlns:a16="http://schemas.microsoft.com/office/drawing/2014/main" id="{C2EE92C3-E117-4FC2-A305-586C89CA7B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A6FE6FB-7083-4B79-B1FD-B08855376F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5D4DA-BEE4-4C4F-9CA9-0D068AAB83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EB1644A-A3F6-44EF-AC1D-F2CB55C9F6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 name="Straight Connector 40">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7" name="Picture 6">
            <a:extLst>
              <a:ext uri="{FF2B5EF4-FFF2-40B4-BE49-F238E27FC236}">
                <a16:creationId xmlns:a16="http://schemas.microsoft.com/office/drawing/2014/main" id="{E2FD1A47-45CC-3AE7-65AE-757908E0D7B7}"/>
              </a:ext>
            </a:extLst>
          </p:cNvPr>
          <p:cNvPicPr>
            <a:picLocks noChangeAspect="1"/>
          </p:cNvPicPr>
          <p:nvPr/>
        </p:nvPicPr>
        <p:blipFill rotWithShape="1">
          <a:blip r:embed="rId2"/>
          <a:srcRect l="26375" t="30400" r="25587" b="13600"/>
          <a:stretch/>
        </p:blipFill>
        <p:spPr>
          <a:xfrm>
            <a:off x="2635623" y="2239411"/>
            <a:ext cx="5971799" cy="3915893"/>
          </a:xfrm>
          <a:prstGeom prst="rect">
            <a:avLst/>
          </a:prstGeom>
        </p:spPr>
      </p:pic>
      <p:grpSp>
        <p:nvGrpSpPr>
          <p:cNvPr id="46" name="Group 45">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5" y="828636"/>
            <a:ext cx="304800" cy="322326"/>
            <a:chOff x="215328" y="-46937"/>
            <a:chExt cx="304800" cy="2773841"/>
          </a:xfrm>
        </p:grpSpPr>
        <p:cxnSp>
          <p:nvCxnSpPr>
            <p:cNvPr id="47" name="Straight Connector 46">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9773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7F277EAE-FC73-4AE5-9BDB-0BE814F954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66CC8DCE-8D82-400F-A315-4CD008FDA6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339B13E9-2F1D-489D-842D-20AC7313D1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1E7447BD-F39C-4290-8A87-E61FD98A28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AEB36854-40EE-40C4-A488-60EAA83B2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77165098-3853-4969-9EAF-796B9751F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A7EF9153-D515-4DA2-A63C-58C0298309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020" r="17203" b="4"/>
          <a:stretch/>
        </p:blipFill>
        <p:spPr bwMode="auto">
          <a:xfrm>
            <a:off x="450342" y="412377"/>
            <a:ext cx="1985549" cy="316277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43" name="Group 1042">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4839" y="615017"/>
            <a:ext cx="304800" cy="322326"/>
            <a:chOff x="215328" y="-46937"/>
            <a:chExt cx="304800" cy="2773841"/>
          </a:xfrm>
        </p:grpSpPr>
        <p:cxnSp>
          <p:nvCxnSpPr>
            <p:cNvPr id="1044" name="Straight Connector 1043">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5" name="Straight Connector 1044">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7" name="Picture 6" descr="Image result for class dojo">
            <a:hlinkClick r:id="rId4"/>
          </p:cNvPr>
          <p:cNvPicPr/>
          <p:nvPr/>
        </p:nvPicPr>
        <p:blipFill rotWithShape="1">
          <a:blip r:embed="rId5" cstate="print">
            <a:extLst>
              <a:ext uri="{28A0092B-C50C-407E-A947-70E740481C1C}">
                <a14:useLocalDpi xmlns:a14="http://schemas.microsoft.com/office/drawing/2010/main" val="0"/>
              </a:ext>
            </a:extLst>
          </a:blip>
          <a:srcRect l="11350" r="12948" b="1"/>
          <a:stretch/>
        </p:blipFill>
        <p:spPr bwMode="auto">
          <a:xfrm>
            <a:off x="2507803" y="412377"/>
            <a:ext cx="1985549" cy="3162778"/>
          </a:xfrm>
          <a:prstGeom prst="rect">
            <a:avLst/>
          </a:prstGeom>
          <a:noFill/>
        </p:spPr>
      </p:pic>
      <p:pic>
        <p:nvPicPr>
          <p:cNvPr id="5" name="Picture 4" descr="Class Dojo "/>
          <p:cNvPicPr/>
          <p:nvPr/>
        </p:nvPicPr>
        <p:blipFill rotWithShape="1">
          <a:blip r:embed="rId6" cstate="print">
            <a:extLst>
              <a:ext uri="{28A0092B-C50C-407E-A947-70E740481C1C}">
                <a14:useLocalDpi xmlns:a14="http://schemas.microsoft.com/office/drawing/2010/main" val="0"/>
              </a:ext>
            </a:extLst>
          </a:blip>
          <a:srcRect l="14854" r="13401" b="2"/>
          <a:stretch/>
        </p:blipFill>
        <p:spPr bwMode="auto">
          <a:xfrm>
            <a:off x="4565265" y="412377"/>
            <a:ext cx="1985549" cy="3162778"/>
          </a:xfrm>
          <a:prstGeom prst="rect">
            <a:avLst/>
          </a:prstGeom>
          <a:noFill/>
        </p:spPr>
      </p:pic>
      <p:sp>
        <p:nvSpPr>
          <p:cNvPr id="1049" name="Rectangle 1048">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1" name="Group 1050">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52" name="Straight Connector 1051">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6" name="Picture 5" descr="Image result for class dojo">
            <a:hlinkClick r:id="rId7"/>
          </p:cNvPr>
          <p:cNvPicPr/>
          <p:nvPr/>
        </p:nvPicPr>
        <p:blipFill rotWithShape="1">
          <a:blip r:embed="rId8" cstate="print">
            <a:extLst>
              <a:ext uri="{28A0092B-C50C-407E-A947-70E740481C1C}">
                <a14:useLocalDpi xmlns:a14="http://schemas.microsoft.com/office/drawing/2010/main" val="0"/>
              </a:ext>
            </a:extLst>
          </a:blip>
          <a:srcRect l="12132" r="12166" b="1"/>
          <a:stretch/>
        </p:blipFill>
        <p:spPr bwMode="auto">
          <a:xfrm>
            <a:off x="6622727" y="412377"/>
            <a:ext cx="1985549" cy="3162778"/>
          </a:xfrm>
          <a:prstGeom prst="rect">
            <a:avLst/>
          </a:prstGeom>
          <a:noFill/>
        </p:spPr>
      </p:pic>
      <p:sp>
        <p:nvSpPr>
          <p:cNvPr id="1057" name="Rectangle 1056">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9" name="Group 1058">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60" name="Straight Connector 1059">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473202" y="4018137"/>
            <a:ext cx="3412998" cy="2129586"/>
          </a:xfrm>
          <a:noFill/>
        </p:spPr>
        <p:txBody>
          <a:bodyPr anchor="t">
            <a:normAutofit/>
          </a:bodyPr>
          <a:lstStyle/>
          <a:p>
            <a:pPr algn="l"/>
            <a:r>
              <a:rPr lang="en-GB" sz="4200">
                <a:solidFill>
                  <a:schemeClr val="bg1"/>
                </a:solidFill>
                <a:latin typeface="Comic Sans MS" pitchFamily="66" charset="0"/>
              </a:rPr>
              <a:t>Behaviour - Rewards</a:t>
            </a:r>
          </a:p>
        </p:txBody>
      </p:sp>
      <p:sp>
        <p:nvSpPr>
          <p:cNvPr id="3" name="Content Placeholder 2"/>
          <p:cNvSpPr>
            <a:spLocks noGrp="1"/>
          </p:cNvSpPr>
          <p:nvPr>
            <p:ph idx="1"/>
          </p:nvPr>
        </p:nvSpPr>
        <p:spPr>
          <a:xfrm>
            <a:off x="3327256" y="4018143"/>
            <a:ext cx="5283304" cy="2129599"/>
          </a:xfrm>
          <a:noFill/>
        </p:spPr>
        <p:txBody>
          <a:bodyPr anchor="t">
            <a:noAutofit/>
          </a:bodyPr>
          <a:lstStyle/>
          <a:p>
            <a:r>
              <a:rPr lang="en-GB" sz="2800" dirty="0">
                <a:solidFill>
                  <a:schemeClr val="bg1"/>
                </a:solidFill>
                <a:latin typeface="Comic Sans MS" pitchFamily="66" charset="0"/>
              </a:rPr>
              <a:t>Dojos </a:t>
            </a:r>
          </a:p>
          <a:p>
            <a:r>
              <a:rPr lang="en-GB" sz="2800" dirty="0">
                <a:solidFill>
                  <a:schemeClr val="bg1"/>
                </a:solidFill>
                <a:latin typeface="Comic Sans MS" pitchFamily="66" charset="0"/>
              </a:rPr>
              <a:t>Certificates/celebration</a:t>
            </a:r>
          </a:p>
          <a:p>
            <a:pPr marL="0" indent="0">
              <a:buNone/>
            </a:pPr>
            <a:r>
              <a:rPr lang="en-GB" sz="2800" dirty="0">
                <a:solidFill>
                  <a:schemeClr val="bg1"/>
                </a:solidFill>
                <a:latin typeface="Comic Sans MS" pitchFamily="66" charset="0"/>
              </a:rPr>
              <a:t>   Worship</a:t>
            </a:r>
          </a:p>
        </p:txBody>
      </p:sp>
    </p:spTree>
    <p:extLst>
      <p:ext uri="{BB962C8B-B14F-4D97-AF65-F5344CB8AC3E}">
        <p14:creationId xmlns:p14="http://schemas.microsoft.com/office/powerpoint/2010/main" val="1325990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C95FA9-076A-421D-93A3-9C29819EBF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A6C8D94-3813-4D93-A6A7-A97EFFBCF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3794673D-8563-4993-8E86-6D89D6E97E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6" name="Oval 15">
              <a:extLst>
                <a:ext uri="{FF2B5EF4-FFF2-40B4-BE49-F238E27FC236}">
                  <a16:creationId xmlns:a16="http://schemas.microsoft.com/office/drawing/2014/main" id="{C8906114-25F0-4386-BC12-A5CB6A04F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9434651-094A-4780-979E-29A3042F5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15BDC44-59B0-48DF-871F-0881BB593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618FCF5-B341-43DF-A055-DC56EA920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59408E04-9221-499E-B0F3-3AFD9025F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67B1604-40F1-4335-8A11-6091E0F52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827656" y="630935"/>
            <a:ext cx="4976592" cy="235649"/>
          </a:xfrm>
          <a:noFill/>
        </p:spPr>
        <p:txBody>
          <a:bodyPr anchor="b">
            <a:normAutofit fontScale="90000"/>
          </a:bodyPr>
          <a:lstStyle/>
          <a:p>
            <a:r>
              <a:rPr lang="en-GB" sz="4200" dirty="0">
                <a:solidFill>
                  <a:schemeClr val="bg1"/>
                </a:solidFill>
                <a:latin typeface="Comic Sans MS" pitchFamily="66" charset="0"/>
                <a:cs typeface="Arial" pitchFamily="34" charset="0"/>
              </a:rPr>
              <a:t> Online Safety</a:t>
            </a:r>
          </a:p>
        </p:txBody>
      </p:sp>
      <p:sp>
        <p:nvSpPr>
          <p:cNvPr id="23" name="Rectangle 22">
            <a:extLst>
              <a:ext uri="{FF2B5EF4-FFF2-40B4-BE49-F238E27FC236}">
                <a16:creationId xmlns:a16="http://schemas.microsoft.com/office/drawing/2014/main" id="{AA00467E-A507-4BEF-AAB5-2B35F13FA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4BCCBFD-2A87-46DC-A665-6039BF72DB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6" name="Straight Connector 25">
              <a:extLst>
                <a:ext uri="{FF2B5EF4-FFF2-40B4-BE49-F238E27FC236}">
                  <a16:creationId xmlns:a16="http://schemas.microsoft.com/office/drawing/2014/main" id="{91707DB8-2262-4E11-B8E7-A0042E4394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CA04D0-796D-4920-BED4-6278708685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78B0366-955C-44C5-B011-378E1994D1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F216F-4DA3-4165-A786-E7F2710B84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05E35C12-B6B4-4F57-950C-6EB3CD8F4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2B14810E-84F3-4F8A-AF58-F452B98151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4" name="Straight Connector 33">
              <a:extLst>
                <a:ext uri="{FF2B5EF4-FFF2-40B4-BE49-F238E27FC236}">
                  <a16:creationId xmlns:a16="http://schemas.microsoft.com/office/drawing/2014/main" id="{3687E051-F20C-4A55-AEDD-ED9B2D996A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834F70-7A0E-4202-8ECC-5EE81C93C0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993E0E-3E7B-48D8-A799-39FECD3E15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B12773A-5C03-4DD5-B9B4-24F4A42994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57200" y="925454"/>
            <a:ext cx="8155906" cy="2153266"/>
          </a:xfrm>
          <a:noFill/>
        </p:spPr>
        <p:txBody>
          <a:bodyPr anchor="t">
            <a:noAutofit/>
          </a:bodyPr>
          <a:lstStyle/>
          <a:p>
            <a:pPr marL="0" indent="0" algn="ctr">
              <a:lnSpc>
                <a:spcPct val="90000"/>
              </a:lnSpc>
              <a:buNone/>
            </a:pPr>
            <a:r>
              <a:rPr lang="en-GB" sz="2000" dirty="0">
                <a:solidFill>
                  <a:schemeClr val="bg1"/>
                </a:solidFill>
                <a:latin typeface="Comic Sans MS" pitchFamily="66" charset="0"/>
              </a:rPr>
              <a:t>Betley takes the online safety of children very seriously.</a:t>
            </a:r>
          </a:p>
          <a:p>
            <a:pPr marL="0" indent="0" algn="ctr">
              <a:lnSpc>
                <a:spcPct val="90000"/>
              </a:lnSpc>
              <a:buNone/>
            </a:pPr>
            <a:r>
              <a:rPr lang="en-GB" sz="2000" dirty="0">
                <a:solidFill>
                  <a:schemeClr val="bg1"/>
                </a:solidFill>
                <a:latin typeface="Comic Sans MS" pitchFamily="66" charset="0"/>
              </a:rPr>
              <a:t>Our school systems mean children are taught about the importance of Online Safety. We share an online newsletter each week. </a:t>
            </a:r>
          </a:p>
          <a:p>
            <a:pPr marL="0" indent="0" algn="ctr">
              <a:lnSpc>
                <a:spcPct val="90000"/>
              </a:lnSpc>
              <a:buNone/>
            </a:pPr>
            <a:r>
              <a:rPr lang="en-GB" sz="2000" dirty="0">
                <a:solidFill>
                  <a:schemeClr val="bg1"/>
                </a:solidFill>
                <a:latin typeface="Comic Sans MS" pitchFamily="66" charset="0"/>
              </a:rPr>
              <a:t>Please ensure that you are monitoring your child’s access to the internet for their safety.</a:t>
            </a:r>
          </a:p>
          <a:p>
            <a:pPr marL="0" indent="0" algn="ctr">
              <a:lnSpc>
                <a:spcPct val="90000"/>
              </a:lnSpc>
              <a:buNone/>
            </a:pPr>
            <a:r>
              <a:rPr lang="en-GB" sz="2000" dirty="0">
                <a:solidFill>
                  <a:schemeClr val="bg1"/>
                </a:solidFill>
                <a:latin typeface="Comic Sans MS" pitchFamily="66" charset="0"/>
              </a:rPr>
              <a:t>This includes the following:</a:t>
            </a:r>
          </a:p>
          <a:p>
            <a:pPr algn="ctr">
              <a:lnSpc>
                <a:spcPct val="90000"/>
              </a:lnSpc>
            </a:pPr>
            <a:r>
              <a:rPr lang="en-GB" sz="2000" dirty="0">
                <a:solidFill>
                  <a:schemeClr val="bg1"/>
                </a:solidFill>
                <a:latin typeface="Comic Sans MS" pitchFamily="66" charset="0"/>
              </a:rPr>
              <a:t>Use of social media sites (Twitter, Facebook, Snapchat, </a:t>
            </a:r>
            <a:r>
              <a:rPr lang="en-GB" sz="2000" dirty="0" err="1">
                <a:solidFill>
                  <a:schemeClr val="bg1"/>
                </a:solidFill>
                <a:latin typeface="Comic Sans MS" pitchFamily="66" charset="0"/>
              </a:rPr>
              <a:t>Whatsapp</a:t>
            </a:r>
            <a:r>
              <a:rPr lang="en-GB" sz="2000" dirty="0">
                <a:solidFill>
                  <a:schemeClr val="bg1"/>
                </a:solidFill>
                <a:latin typeface="Comic Sans MS" pitchFamily="66" charset="0"/>
              </a:rPr>
              <a:t>, etc)</a:t>
            </a:r>
          </a:p>
          <a:p>
            <a:pPr algn="ctr">
              <a:lnSpc>
                <a:spcPct val="90000"/>
              </a:lnSpc>
            </a:pPr>
            <a:r>
              <a:rPr lang="en-GB" sz="2000" dirty="0">
                <a:solidFill>
                  <a:schemeClr val="bg1"/>
                </a:solidFill>
                <a:latin typeface="Comic Sans MS" pitchFamily="66" charset="0"/>
              </a:rPr>
              <a:t>Suitability of games children are playing (their ratings)</a:t>
            </a:r>
          </a:p>
          <a:p>
            <a:pPr algn="ctr">
              <a:lnSpc>
                <a:spcPct val="90000"/>
              </a:lnSpc>
            </a:pPr>
            <a:r>
              <a:rPr lang="en-GB" sz="2000" dirty="0">
                <a:solidFill>
                  <a:schemeClr val="bg1"/>
                </a:solidFill>
                <a:latin typeface="Comic Sans MS" pitchFamily="66" charset="0"/>
              </a:rPr>
              <a:t>Engagement with strangers via games (x box live etc)</a:t>
            </a:r>
          </a:p>
        </p:txBody>
      </p:sp>
      <p:sp>
        <p:nvSpPr>
          <p:cNvPr id="4" name="AutoShape 4" descr="Image result for parents and teachers working together"/>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parents and teachers working together"/>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6" name="Picture 2" descr="Image result for online safety in school">
            <a:extLst>
              <a:ext uri="{FF2B5EF4-FFF2-40B4-BE49-F238E27FC236}">
                <a16:creationId xmlns:a16="http://schemas.microsoft.com/office/drawing/2014/main" id="{75A15CD8-619D-3BB3-6738-F3890EAFC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358" y="4249005"/>
            <a:ext cx="3092242" cy="246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326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FEADC-A193-4B49-A20D-7DEF4E17F835}"/>
              </a:ext>
            </a:extLst>
          </p:cNvPr>
          <p:cNvSpPr>
            <a:spLocks noGrp="1"/>
          </p:cNvSpPr>
          <p:nvPr>
            <p:ph type="title"/>
          </p:nvPr>
        </p:nvSpPr>
        <p:spPr>
          <a:xfrm>
            <a:off x="392233" y="836712"/>
            <a:ext cx="8229600" cy="1143000"/>
          </a:xfrm>
        </p:spPr>
        <p:txBody>
          <a:bodyPr/>
          <a:lstStyle/>
          <a:p>
            <a:r>
              <a:rPr lang="en-GB" dirty="0"/>
              <a:t>Thank you!</a:t>
            </a:r>
          </a:p>
        </p:txBody>
      </p:sp>
      <p:sp>
        <p:nvSpPr>
          <p:cNvPr id="3" name="Content Placeholder 2">
            <a:extLst>
              <a:ext uri="{FF2B5EF4-FFF2-40B4-BE49-F238E27FC236}">
                <a16:creationId xmlns:a16="http://schemas.microsoft.com/office/drawing/2014/main" id="{7339F089-4F6C-2D4A-AFD7-EFA32F9D5CD8}"/>
              </a:ext>
            </a:extLst>
          </p:cNvPr>
          <p:cNvSpPr>
            <a:spLocks noGrp="1"/>
          </p:cNvSpPr>
          <p:nvPr>
            <p:ph idx="1"/>
          </p:nvPr>
        </p:nvSpPr>
        <p:spPr>
          <a:xfrm>
            <a:off x="395536" y="2339752"/>
            <a:ext cx="8229600" cy="4518248"/>
          </a:xfrm>
        </p:spPr>
        <p:txBody>
          <a:bodyPr>
            <a:normAutofit/>
          </a:bodyPr>
          <a:lstStyle/>
          <a:p>
            <a:pPr marL="0" indent="0" algn="ctr">
              <a:buNone/>
            </a:pPr>
            <a:r>
              <a:rPr lang="en-GB" dirty="0"/>
              <a:t>We are all very excited to begin this learning journey with you and your children! </a:t>
            </a:r>
          </a:p>
          <a:p>
            <a:pPr marL="0" indent="0" algn="ctr">
              <a:buNone/>
            </a:pPr>
            <a:r>
              <a:rPr lang="en-GB" dirty="0">
                <a:sym typeface="Wingdings" pitchFamily="2" charset="2"/>
              </a:rPr>
              <a:t></a:t>
            </a:r>
          </a:p>
          <a:p>
            <a:pPr marL="0" indent="0" algn="ctr">
              <a:buNone/>
            </a:pPr>
            <a:endParaRPr lang="en-GB" dirty="0">
              <a:sym typeface="Wingdings" pitchFamily="2" charset="2"/>
            </a:endParaRPr>
          </a:p>
          <a:p>
            <a:pPr marL="0" indent="0" algn="ctr">
              <a:buNone/>
            </a:pPr>
            <a:r>
              <a:rPr lang="en-GB" dirty="0">
                <a:sym typeface="Wingdings" pitchFamily="2" charset="2"/>
              </a:rPr>
              <a:t>Any Questions?</a:t>
            </a:r>
            <a:endParaRPr lang="en-GB" dirty="0"/>
          </a:p>
        </p:txBody>
      </p:sp>
    </p:spTree>
    <p:extLst>
      <p:ext uri="{BB962C8B-B14F-4D97-AF65-F5344CB8AC3E}">
        <p14:creationId xmlns:p14="http://schemas.microsoft.com/office/powerpoint/2010/main" val="1534046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1220</TotalTime>
  <Words>833</Words>
  <Application>Microsoft Office PowerPoint</Application>
  <PresentationFormat>On-screen Show (4:3)</PresentationFormat>
  <Paragraphs>114</Paragraphs>
  <Slides>16</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Comic Sans MS</vt:lpstr>
      <vt:lpstr>Wingdings</vt:lpstr>
      <vt:lpstr>Office Theme</vt:lpstr>
      <vt:lpstr>PowerPoint Presentation</vt:lpstr>
      <vt:lpstr>Introductions</vt:lpstr>
      <vt:lpstr>Areas of Learning</vt:lpstr>
      <vt:lpstr>Phonics </vt:lpstr>
      <vt:lpstr>Phonics </vt:lpstr>
      <vt:lpstr>Phonics </vt:lpstr>
      <vt:lpstr>Homework</vt:lpstr>
      <vt:lpstr>Extra Information</vt:lpstr>
      <vt:lpstr>Trips</vt:lpstr>
      <vt:lpstr>Clubs</vt:lpstr>
      <vt:lpstr>Pupil involvement</vt:lpstr>
      <vt:lpstr>School Rules </vt:lpstr>
      <vt:lpstr>Dojo Characters based on School Values</vt:lpstr>
      <vt:lpstr>Behaviour - Rewards</vt:lpstr>
      <vt:lpstr> Online Safety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dc:creator>
  <cp:lastModifiedBy>Sara Shore</cp:lastModifiedBy>
  <cp:revision>111</cp:revision>
  <cp:lastPrinted>2016-05-18T06:50:00Z</cp:lastPrinted>
  <dcterms:created xsi:type="dcterms:W3CDTF">2010-10-03T15:56:32Z</dcterms:created>
  <dcterms:modified xsi:type="dcterms:W3CDTF">2025-09-11T15:11:56Z</dcterms:modified>
</cp:coreProperties>
</file>