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4"/>
  </p:notesMasterIdLst>
  <p:handoutMasterIdLst>
    <p:handoutMasterId r:id="rId25"/>
  </p:handoutMasterIdLst>
  <p:sldIdLst>
    <p:sldId id="256" r:id="rId2"/>
    <p:sldId id="271" r:id="rId3"/>
    <p:sldId id="258" r:id="rId4"/>
    <p:sldId id="305" r:id="rId5"/>
    <p:sldId id="312" r:id="rId6"/>
    <p:sldId id="306" r:id="rId7"/>
    <p:sldId id="313" r:id="rId8"/>
    <p:sldId id="261" r:id="rId9"/>
    <p:sldId id="311" r:id="rId10"/>
    <p:sldId id="303" r:id="rId11"/>
    <p:sldId id="309" r:id="rId12"/>
    <p:sldId id="310" r:id="rId13"/>
    <p:sldId id="264" r:id="rId14"/>
    <p:sldId id="267" r:id="rId15"/>
    <p:sldId id="294" r:id="rId16"/>
    <p:sldId id="293" r:id="rId17"/>
    <p:sldId id="262" r:id="rId18"/>
    <p:sldId id="300" r:id="rId19"/>
    <p:sldId id="296" r:id="rId20"/>
    <p:sldId id="290" r:id="rId21"/>
    <p:sldId id="301" r:id="rId22"/>
    <p:sldId id="265" r:id="rId2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0CA6E2-51BD-4A56-B2CE-C760AE168491}" v="9" dt="2024-09-02T13:09:45.1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4" y="0"/>
            <a:ext cx="2945659" cy="496411"/>
          </a:xfrm>
          <a:prstGeom prst="rect">
            <a:avLst/>
          </a:prstGeom>
        </p:spPr>
        <p:txBody>
          <a:bodyPr vert="horz" lIns="91440" tIns="45720" rIns="91440" bIns="45720" rtlCol="0"/>
          <a:lstStyle>
            <a:lvl1pPr algn="r">
              <a:defRPr sz="1200"/>
            </a:lvl1pPr>
          </a:lstStyle>
          <a:p>
            <a:fld id="{6696BED9-ABFB-4179-B6FB-715720E9CCDA}" type="datetimeFigureOut">
              <a:rPr lang="en-GB" smtClean="0"/>
              <a:t>08/09/2025</a:t>
            </a:fld>
            <a:endParaRPr lang="en-GB" dirty="0"/>
          </a:p>
        </p:txBody>
      </p:sp>
      <p:sp>
        <p:nvSpPr>
          <p:cNvPr id="4" name="Footer Placeholder 3"/>
          <p:cNvSpPr>
            <a:spLocks noGrp="1"/>
          </p:cNvSpPr>
          <p:nvPr>
            <p:ph type="ftr" sz="quarter" idx="2"/>
          </p:nvPr>
        </p:nvSpPr>
        <p:spPr>
          <a:xfrm>
            <a:off x="1"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4" y="9430091"/>
            <a:ext cx="2945659" cy="496411"/>
          </a:xfrm>
          <a:prstGeom prst="rect">
            <a:avLst/>
          </a:prstGeom>
        </p:spPr>
        <p:txBody>
          <a:bodyPr vert="horz" lIns="91440" tIns="45720" rIns="91440" bIns="45720" rtlCol="0" anchor="b"/>
          <a:lstStyle>
            <a:lvl1pPr algn="r">
              <a:defRPr sz="1200"/>
            </a:lvl1pPr>
          </a:lstStyle>
          <a:p>
            <a:fld id="{059EA52D-3D06-4916-8152-244AEF6CAC30}" type="slidenum">
              <a:rPr lang="en-GB" smtClean="0"/>
              <a:t>‹#›</a:t>
            </a:fld>
            <a:endParaRPr lang="en-GB" dirty="0"/>
          </a:p>
        </p:txBody>
      </p:sp>
    </p:spTree>
    <p:extLst>
      <p:ext uri="{BB962C8B-B14F-4D97-AF65-F5344CB8AC3E}">
        <p14:creationId xmlns:p14="http://schemas.microsoft.com/office/powerpoint/2010/main" val="4804312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4" y="0"/>
            <a:ext cx="2945659" cy="496411"/>
          </a:xfrm>
          <a:prstGeom prst="rect">
            <a:avLst/>
          </a:prstGeom>
        </p:spPr>
        <p:txBody>
          <a:bodyPr vert="horz" lIns="91440" tIns="45720" rIns="91440" bIns="45720" rtlCol="0"/>
          <a:lstStyle>
            <a:lvl1pPr algn="r">
              <a:defRPr sz="1200"/>
            </a:lvl1pPr>
          </a:lstStyle>
          <a:p>
            <a:fld id="{99C60701-D237-4A45-9ED0-A1E9B37890B7}" type="datetimeFigureOut">
              <a:rPr lang="en-GB" smtClean="0"/>
              <a:pPr/>
              <a:t>08/09/2025</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4" y="9430091"/>
            <a:ext cx="2945659" cy="496411"/>
          </a:xfrm>
          <a:prstGeom prst="rect">
            <a:avLst/>
          </a:prstGeom>
        </p:spPr>
        <p:txBody>
          <a:bodyPr vert="horz" lIns="91440" tIns="45720" rIns="91440" bIns="45720" rtlCol="0" anchor="b"/>
          <a:lstStyle>
            <a:lvl1pPr algn="r">
              <a:defRPr sz="1200"/>
            </a:lvl1pPr>
          </a:lstStyle>
          <a:p>
            <a:fld id="{53393917-557E-4F68-BD45-F1096381A949}" type="slidenum">
              <a:rPr lang="en-GB" smtClean="0"/>
              <a:pPr/>
              <a:t>‹#›</a:t>
            </a:fld>
            <a:endParaRPr lang="en-GB" dirty="0"/>
          </a:p>
        </p:txBody>
      </p:sp>
    </p:spTree>
    <p:extLst>
      <p:ext uri="{BB962C8B-B14F-4D97-AF65-F5344CB8AC3E}">
        <p14:creationId xmlns:p14="http://schemas.microsoft.com/office/powerpoint/2010/main" val="275556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a:t>
            </a:fld>
            <a:endParaRPr lang="en-GB" dirty="0"/>
          </a:p>
        </p:txBody>
      </p:sp>
    </p:spTree>
    <p:extLst>
      <p:ext uri="{BB962C8B-B14F-4D97-AF65-F5344CB8AC3E}">
        <p14:creationId xmlns:p14="http://schemas.microsoft.com/office/powerpoint/2010/main" val="14205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3</a:t>
            </a:fld>
            <a:endParaRPr lang="en-GB" dirty="0"/>
          </a:p>
        </p:txBody>
      </p:sp>
    </p:spTree>
    <p:extLst>
      <p:ext uri="{BB962C8B-B14F-4D97-AF65-F5344CB8AC3E}">
        <p14:creationId xmlns:p14="http://schemas.microsoft.com/office/powerpoint/2010/main" val="3299427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4</a:t>
            </a:fld>
            <a:endParaRPr lang="en-GB" dirty="0"/>
          </a:p>
        </p:txBody>
      </p:sp>
    </p:spTree>
    <p:extLst>
      <p:ext uri="{BB962C8B-B14F-4D97-AF65-F5344CB8AC3E}">
        <p14:creationId xmlns:p14="http://schemas.microsoft.com/office/powerpoint/2010/main" val="226125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6</a:t>
            </a:fld>
            <a:endParaRPr lang="en-GB" dirty="0"/>
          </a:p>
        </p:txBody>
      </p:sp>
    </p:spTree>
    <p:extLst>
      <p:ext uri="{BB962C8B-B14F-4D97-AF65-F5344CB8AC3E}">
        <p14:creationId xmlns:p14="http://schemas.microsoft.com/office/powerpoint/2010/main" val="9936975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8</a:t>
            </a:fld>
            <a:endParaRPr lang="en-GB" dirty="0"/>
          </a:p>
        </p:txBody>
      </p:sp>
    </p:spTree>
    <p:extLst>
      <p:ext uri="{BB962C8B-B14F-4D97-AF65-F5344CB8AC3E}">
        <p14:creationId xmlns:p14="http://schemas.microsoft.com/office/powerpoint/2010/main" val="2237076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10</a:t>
            </a:fld>
            <a:endParaRPr lang="en-GB" dirty="0"/>
          </a:p>
        </p:txBody>
      </p:sp>
    </p:spTree>
    <p:extLst>
      <p:ext uri="{BB962C8B-B14F-4D97-AF65-F5344CB8AC3E}">
        <p14:creationId xmlns:p14="http://schemas.microsoft.com/office/powerpoint/2010/main" val="2237076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11</a:t>
            </a:fld>
            <a:endParaRPr lang="en-GB" dirty="0"/>
          </a:p>
        </p:txBody>
      </p:sp>
    </p:spTree>
    <p:extLst>
      <p:ext uri="{BB962C8B-B14F-4D97-AF65-F5344CB8AC3E}">
        <p14:creationId xmlns:p14="http://schemas.microsoft.com/office/powerpoint/2010/main" val="22370768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13</a:t>
            </a:fld>
            <a:endParaRPr lang="en-GB" dirty="0"/>
          </a:p>
        </p:txBody>
      </p:sp>
    </p:spTree>
    <p:extLst>
      <p:ext uri="{BB962C8B-B14F-4D97-AF65-F5344CB8AC3E}">
        <p14:creationId xmlns:p14="http://schemas.microsoft.com/office/powerpoint/2010/main" val="96369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14</a:t>
            </a:fld>
            <a:endParaRPr lang="en-GB" dirty="0"/>
          </a:p>
        </p:txBody>
      </p:sp>
    </p:spTree>
    <p:extLst>
      <p:ext uri="{BB962C8B-B14F-4D97-AF65-F5344CB8AC3E}">
        <p14:creationId xmlns:p14="http://schemas.microsoft.com/office/powerpoint/2010/main" val="16748397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15</a:t>
            </a:fld>
            <a:endParaRPr lang="en-GB" dirty="0"/>
          </a:p>
        </p:txBody>
      </p:sp>
    </p:spTree>
    <p:extLst>
      <p:ext uri="{BB962C8B-B14F-4D97-AF65-F5344CB8AC3E}">
        <p14:creationId xmlns:p14="http://schemas.microsoft.com/office/powerpoint/2010/main" val="39969603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16</a:t>
            </a:fld>
            <a:endParaRPr lang="en-GB" dirty="0"/>
          </a:p>
        </p:txBody>
      </p:sp>
    </p:spTree>
    <p:extLst>
      <p:ext uri="{BB962C8B-B14F-4D97-AF65-F5344CB8AC3E}">
        <p14:creationId xmlns:p14="http://schemas.microsoft.com/office/powerpoint/2010/main" val="31749169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17</a:t>
            </a:fld>
            <a:endParaRPr lang="en-GB" dirty="0"/>
          </a:p>
        </p:txBody>
      </p:sp>
    </p:spTree>
    <p:extLst>
      <p:ext uri="{BB962C8B-B14F-4D97-AF65-F5344CB8AC3E}">
        <p14:creationId xmlns:p14="http://schemas.microsoft.com/office/powerpoint/2010/main" val="13161703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19</a:t>
            </a:fld>
            <a:endParaRPr lang="en-GB" dirty="0"/>
          </a:p>
        </p:txBody>
      </p:sp>
    </p:spTree>
    <p:extLst>
      <p:ext uri="{BB962C8B-B14F-4D97-AF65-F5344CB8AC3E}">
        <p14:creationId xmlns:p14="http://schemas.microsoft.com/office/powerpoint/2010/main" val="2462089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20</a:t>
            </a:fld>
            <a:endParaRPr lang="en-GB" dirty="0"/>
          </a:p>
        </p:txBody>
      </p:sp>
    </p:spTree>
    <p:extLst>
      <p:ext uri="{BB962C8B-B14F-4D97-AF65-F5344CB8AC3E}">
        <p14:creationId xmlns:p14="http://schemas.microsoft.com/office/powerpoint/2010/main" val="963693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22</a:t>
            </a:fld>
            <a:endParaRPr lang="en-GB" dirty="0"/>
          </a:p>
        </p:txBody>
      </p:sp>
    </p:spTree>
    <p:extLst>
      <p:ext uri="{BB962C8B-B14F-4D97-AF65-F5344CB8AC3E}">
        <p14:creationId xmlns:p14="http://schemas.microsoft.com/office/powerpoint/2010/main" val="524975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alpha val="61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832630-DD4A-435F-892A-1BA0CD93E034}" type="datetimeFigureOut">
              <a:rPr lang="en-GB" smtClean="0"/>
              <a:pPr/>
              <a:t>08/09/2025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1A9EFA-21F9-456F-B873-C53966E94BBF}"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PrElJLAqccCFQyX2wodXfIBEw&amp;url=http://www.troyareasd.org/Page/1415&amp;ei=aFvOVfrwFYyu7gbd5IeYAQ&amp;bvm=bv.99804247,d.ZGU&amp;psig=AFQjCNFl9XiAU-_2u2uznKj65JdfUvs-uA&amp;ust=1439673563055986"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9.gif"/></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30.png"/><Relationship Id="rId7" Type="http://schemas.openxmlformats.org/officeDocument/2006/relationships/hyperlink" Target="http://www.google.co.uk/imgres?imgurl=http://mschie.weebly.com/uploads/1/3/4/5/13451944/8148348_orig.png&amp;imgrefurl=http://mschie.weebly.com/an-open-classroom/category/classdojo&amp;h=800&amp;w=664&amp;tbnid=GHeiBVB3U4y4iM:&amp;zoom=1&amp;docid=SW3kkxfcnfgm2M&amp;hl=en&amp;ei=4AClVffiHYeegwTe77zgBA&amp;tbm=isch&amp;ved=0CDMQMygTMBNqFQoTCPfShYXQ2sYCFQfPgAod3jcPTA"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hyperlink" Target="http://www.google.co.uk/imgres?imgurl=http://mrsgilliardmusic.com/wp-content/uploads/2013/09/ClassDojo-monster-0.png&amp;imgrefurl=http://mrsgilliardmusic.com/class-dojo/&amp;h=1000&amp;w=830&amp;tbnid=MWly0AM7shjzmM:&amp;zoom=1&amp;docid=snUG_J8jOeETSM&amp;hl=en&amp;ei=4AClVffiHYeegwTe77zgBA&amp;tbm=isch&amp;ved=0CD8QMygVMBVqFQoTCPfShYXQ2sYCFQfPgAod3jcPTA"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NLU6bfl78cCFcJeGgod5cAFoQ&amp;url=http://www.heberprimaryschool.com/2013/10/23/sc32/&amp;psig=AFQjCNG8xUMrWCpV_8hY5ePDsBIH2bsn6w&amp;ust=1442088751305347"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uk/url?sa=i&amp;rct=j&amp;q=&amp;esrc=s&amp;source=images&amp;cd=&amp;cad=rja&amp;uact=8&amp;ved=0CAcQjRxqFQoTCOb-y_O-qccCFWgX2wodQfEF9g&amp;url=http://www.teachhub.com/12-sure-fire-ways-parents-and-teachers-can-work-together-motivate-students&amp;ei=G1rOVaaFMuiu7AbB4pewDw&amp;bvm=bv.99804247,d.ZGU&amp;psig=AFQjCNF_xGw8bzsBpkVsyuoWefrSxAdYag&amp;ust=1439673166265536"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A4DC59FE-95C7-4792-8613-8387631B1D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185A6740-C8AC-4AF4-8DED-DF2AE7C5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B0287ED7-11F5-4988-9536-ED300C63D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F435B82-54F0-40A8-98AC-308BBE400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63E91545-5C3B-46A8-84FE-3866AC17D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8E118785-E32F-4098-BA19-715FB4D32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218661B7-47E9-4CFA-9D23-D94826CD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2" name="Rectangle 31">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5" name="Straight Connector 34">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Subtitle 2"/>
          <p:cNvSpPr>
            <a:spLocks noGrp="1"/>
          </p:cNvSpPr>
          <p:nvPr>
            <p:ph type="subTitle" idx="1"/>
          </p:nvPr>
        </p:nvSpPr>
        <p:spPr>
          <a:xfrm>
            <a:off x="404020" y="1865876"/>
            <a:ext cx="4421294" cy="2682406"/>
          </a:xfrm>
          <a:noFill/>
        </p:spPr>
        <p:txBody>
          <a:bodyPr anchor="t">
            <a:normAutofit/>
          </a:bodyPr>
          <a:lstStyle/>
          <a:p>
            <a:pPr algn="l">
              <a:spcBef>
                <a:spcPts val="0"/>
              </a:spcBef>
              <a:spcAft>
                <a:spcPts val="600"/>
              </a:spcAft>
            </a:pPr>
            <a:r>
              <a:rPr lang="en-GB" dirty="0">
                <a:solidFill>
                  <a:schemeClr val="bg1"/>
                </a:solidFill>
                <a:latin typeface="Comic Sans MS" panose="030F0702030302020204" pitchFamily="66" charset="0"/>
              </a:rPr>
              <a:t>Welcome to our </a:t>
            </a:r>
            <a:br>
              <a:rPr lang="en-GB" dirty="0">
                <a:solidFill>
                  <a:schemeClr val="bg1"/>
                </a:solidFill>
                <a:latin typeface="Comic Sans MS" panose="030F0702030302020204" pitchFamily="66" charset="0"/>
              </a:rPr>
            </a:br>
            <a:r>
              <a:rPr lang="en-GB" dirty="0">
                <a:solidFill>
                  <a:schemeClr val="bg1"/>
                </a:solidFill>
                <a:latin typeface="Comic Sans MS" panose="030F0702030302020204" pitchFamily="66" charset="0"/>
              </a:rPr>
              <a:t>Information Evening </a:t>
            </a:r>
          </a:p>
          <a:p>
            <a:pPr algn="l">
              <a:spcBef>
                <a:spcPts val="0"/>
              </a:spcBef>
              <a:spcAft>
                <a:spcPts val="600"/>
              </a:spcAft>
            </a:pPr>
            <a:endParaRPr lang="en-GB" dirty="0">
              <a:solidFill>
                <a:schemeClr val="bg1"/>
              </a:solidFill>
              <a:latin typeface="Comic Sans MS" panose="030F0702030302020204" pitchFamily="66" charset="0"/>
            </a:endParaRPr>
          </a:p>
          <a:p>
            <a:pPr algn="l">
              <a:spcBef>
                <a:spcPts val="0"/>
              </a:spcBef>
              <a:spcAft>
                <a:spcPts val="600"/>
              </a:spcAft>
            </a:pPr>
            <a:r>
              <a:rPr lang="en-GB" dirty="0">
                <a:solidFill>
                  <a:schemeClr val="bg1"/>
                </a:solidFill>
                <a:latin typeface="Comic Sans MS"/>
              </a:rPr>
              <a:t>Fabulous Flamingos</a:t>
            </a:r>
          </a:p>
          <a:p>
            <a:pPr algn="l">
              <a:spcBef>
                <a:spcPts val="0"/>
              </a:spcBef>
              <a:spcAft>
                <a:spcPts val="600"/>
              </a:spcAft>
            </a:pPr>
            <a:endParaRPr lang="en-GB" dirty="0">
              <a:solidFill>
                <a:schemeClr val="bg1"/>
              </a:solidFill>
              <a:latin typeface="Comic Sans MS" panose="030F0702030302020204" pitchFamily="66" charset="0"/>
            </a:endParaRPr>
          </a:p>
        </p:txBody>
      </p:sp>
      <p:grpSp>
        <p:nvGrpSpPr>
          <p:cNvPr id="40" name="Group 39">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4" y="1169749"/>
            <a:ext cx="304800" cy="322326"/>
            <a:chOff x="215328" y="-46937"/>
            <a:chExt cx="304800" cy="2773841"/>
          </a:xfrm>
        </p:grpSpPr>
        <p:cxnSp>
          <p:nvCxnSpPr>
            <p:cNvPr id="41" name="Straight Connector 40">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 name="Rectangle 4">
            <a:extLst>
              <a:ext uri="{FF2B5EF4-FFF2-40B4-BE49-F238E27FC236}">
                <a16:creationId xmlns:a16="http://schemas.microsoft.com/office/drawing/2014/main" id="{7113BAA4-2D4A-1DE7-0C9F-E92B2EFBB9BF}"/>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7" name="Picture 3">
            <a:extLst>
              <a:ext uri="{FF2B5EF4-FFF2-40B4-BE49-F238E27FC236}">
                <a16:creationId xmlns:a16="http://schemas.microsoft.com/office/drawing/2014/main" id="{0C384604-A7CA-EBEB-4E31-1A051767C2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2334" y="1364607"/>
            <a:ext cx="3432006" cy="35440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EDC07B27-4E3C-4BCF-ABDB-6AA72857C0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500"/>
            <a:ext cx="9143999" cy="6858000"/>
          </a:xfrm>
          <a:prstGeom prst="rect">
            <a:avLst/>
          </a:prstGeom>
          <a:gradFill>
            <a:gsLst>
              <a:gs pos="19000">
                <a:srgbClr val="000000">
                  <a:alpha val="96000"/>
                </a:srgbClr>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83D11BE6-2A04-4DBB-842D-88602B5E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58902" y="12437"/>
            <a:ext cx="8785098" cy="6844063"/>
          </a:xfrm>
          <a:prstGeom prst="rect">
            <a:avLst/>
          </a:prstGeom>
          <a:gradFill>
            <a:gsLst>
              <a:gs pos="0">
                <a:srgbClr val="000000">
                  <a:alpha val="71765"/>
                </a:srgbClr>
              </a:gs>
              <a:gs pos="100000">
                <a:schemeClr val="accent1">
                  <a:alpha val="20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2A05E02A-9AA9-45EC-B87B-B46F043F3F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 y="2724072"/>
            <a:ext cx="9144005" cy="4114801"/>
          </a:xfrm>
          <a:prstGeom prst="rect">
            <a:avLst/>
          </a:prstGeom>
          <a:gradFill>
            <a:gsLst>
              <a:gs pos="30000">
                <a:schemeClr val="accent1">
                  <a:lumMod val="75000"/>
                  <a:alpha val="19000"/>
                </a:schemeClr>
              </a:gs>
              <a:gs pos="100000">
                <a:schemeClr val="accent1">
                  <a:alpha val="24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0E91EDBA-E8E0-4575-8147-B700345215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39504" y="2144129"/>
            <a:ext cx="6858003" cy="2566746"/>
          </a:xfrm>
          <a:prstGeom prst="rect">
            <a:avLst/>
          </a:prstGeom>
          <a:gradFill>
            <a:gsLst>
              <a:gs pos="0">
                <a:schemeClr val="accent1">
                  <a:alpha val="52000"/>
                </a:schemeClr>
              </a:gs>
              <a:gs pos="76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4927" y="559703"/>
            <a:ext cx="7400498" cy="1167495"/>
          </a:xfrm>
        </p:spPr>
        <p:txBody>
          <a:bodyPr vert="horz" lIns="91440" tIns="45720" rIns="91440" bIns="45720" rtlCol="0" anchor="b">
            <a:normAutofit/>
          </a:bodyPr>
          <a:lstStyle/>
          <a:p>
            <a:pPr>
              <a:lnSpc>
                <a:spcPct val="90000"/>
              </a:lnSpc>
            </a:pPr>
            <a:r>
              <a:rPr lang="en-US" sz="4200" dirty="0">
                <a:solidFill>
                  <a:srgbClr val="FFFFFF"/>
                </a:solidFill>
              </a:rPr>
              <a:t>Introductions</a:t>
            </a:r>
          </a:p>
        </p:txBody>
      </p:sp>
      <p:sp>
        <p:nvSpPr>
          <p:cNvPr id="72" name="Rectangle 71">
            <a:extLst>
              <a:ext uri="{FF2B5EF4-FFF2-40B4-BE49-F238E27FC236}">
                <a16:creationId xmlns:a16="http://schemas.microsoft.com/office/drawing/2014/main" id="{DFEE4473-A122-4E96-8C31-B4C5AAA27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342" y="2706446"/>
            <a:ext cx="9143997" cy="3711900"/>
          </a:xfrm>
          <a:prstGeom prst="rect">
            <a:avLst/>
          </a:prstGeom>
          <a:gradFill>
            <a:gsLst>
              <a:gs pos="0">
                <a:srgbClr val="000000">
                  <a:alpha val="50000"/>
                </a:srgbClr>
              </a:gs>
              <a:gs pos="92000">
                <a:schemeClr val="accent1">
                  <a:lumMod val="75000"/>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23A62F77-E095-F649-32DC-2A9D6ECB1D7F}"/>
              </a:ext>
            </a:extLst>
          </p:cNvPr>
          <p:cNvPicPr>
            <a:picLocks noChangeAspect="1"/>
          </p:cNvPicPr>
          <p:nvPr/>
        </p:nvPicPr>
        <p:blipFill rotWithShape="1">
          <a:blip r:embed="rId2"/>
          <a:srcRect l="17276" t="3619" r="15403" b="23363"/>
          <a:stretch/>
        </p:blipFill>
        <p:spPr>
          <a:xfrm>
            <a:off x="4921344" y="2258149"/>
            <a:ext cx="1495519" cy="1958004"/>
          </a:xfrm>
          <a:prstGeom prst="rect">
            <a:avLst/>
          </a:prstGeom>
        </p:spPr>
      </p:pic>
      <p:pic>
        <p:nvPicPr>
          <p:cNvPr id="3" name="Picture 2">
            <a:extLst>
              <a:ext uri="{FF2B5EF4-FFF2-40B4-BE49-F238E27FC236}">
                <a16:creationId xmlns:a16="http://schemas.microsoft.com/office/drawing/2014/main" id="{743B0F42-2709-4AD3-B117-5BB131DE5065}"/>
              </a:ext>
            </a:extLst>
          </p:cNvPr>
          <p:cNvPicPr>
            <a:picLocks noChangeAspect="1"/>
          </p:cNvPicPr>
          <p:nvPr/>
        </p:nvPicPr>
        <p:blipFill>
          <a:blip r:embed="rId3"/>
          <a:stretch>
            <a:fillRect/>
          </a:stretch>
        </p:blipFill>
        <p:spPr>
          <a:xfrm>
            <a:off x="6872863" y="2234283"/>
            <a:ext cx="1371545" cy="2063570"/>
          </a:xfrm>
          <a:prstGeom prst="rect">
            <a:avLst/>
          </a:prstGeom>
        </p:spPr>
      </p:pic>
      <p:pic>
        <p:nvPicPr>
          <p:cNvPr id="5" name="Picture 4">
            <a:extLst>
              <a:ext uri="{FF2B5EF4-FFF2-40B4-BE49-F238E27FC236}">
                <a16:creationId xmlns:a16="http://schemas.microsoft.com/office/drawing/2014/main" id="{5ACCF42C-F29F-45CD-B0F3-7D086BA6EC85}"/>
              </a:ext>
            </a:extLst>
          </p:cNvPr>
          <p:cNvPicPr>
            <a:picLocks noChangeAspect="1"/>
          </p:cNvPicPr>
          <p:nvPr/>
        </p:nvPicPr>
        <p:blipFill rotWithShape="1">
          <a:blip r:embed="rId4"/>
          <a:srcRect l="18649" t="17131" r="24296" b="38423"/>
          <a:stretch/>
        </p:blipFill>
        <p:spPr>
          <a:xfrm>
            <a:off x="2541608" y="2285919"/>
            <a:ext cx="1857428" cy="1930234"/>
          </a:xfrm>
          <a:prstGeom prst="rect">
            <a:avLst/>
          </a:prstGeom>
        </p:spPr>
      </p:pic>
      <p:pic>
        <p:nvPicPr>
          <p:cNvPr id="7" name="Picture 6">
            <a:extLst>
              <a:ext uri="{FF2B5EF4-FFF2-40B4-BE49-F238E27FC236}">
                <a16:creationId xmlns:a16="http://schemas.microsoft.com/office/drawing/2014/main" id="{47D66CD2-F3EB-4F78-9E5C-8004FBD8B02F}"/>
              </a:ext>
            </a:extLst>
          </p:cNvPr>
          <p:cNvPicPr>
            <a:picLocks noChangeAspect="1"/>
          </p:cNvPicPr>
          <p:nvPr/>
        </p:nvPicPr>
        <p:blipFill>
          <a:blip r:embed="rId5"/>
          <a:stretch>
            <a:fillRect/>
          </a:stretch>
        </p:blipFill>
        <p:spPr>
          <a:xfrm>
            <a:off x="864927" y="2204769"/>
            <a:ext cx="1361240" cy="2011384"/>
          </a:xfrm>
          <a:prstGeom prst="rect">
            <a:avLst/>
          </a:prstGeom>
        </p:spPr>
      </p:pic>
      <p:sp>
        <p:nvSpPr>
          <p:cNvPr id="12" name="TextBox 11">
            <a:extLst>
              <a:ext uri="{FF2B5EF4-FFF2-40B4-BE49-F238E27FC236}">
                <a16:creationId xmlns:a16="http://schemas.microsoft.com/office/drawing/2014/main" id="{0617EFC3-EE27-4BDB-9AB6-D8756C48E7C5}"/>
              </a:ext>
            </a:extLst>
          </p:cNvPr>
          <p:cNvSpPr txBox="1"/>
          <p:nvPr/>
        </p:nvSpPr>
        <p:spPr>
          <a:xfrm>
            <a:off x="847495" y="4435144"/>
            <a:ext cx="1361240" cy="1077218"/>
          </a:xfrm>
          <a:prstGeom prst="rect">
            <a:avLst/>
          </a:prstGeom>
          <a:noFill/>
          <a:ln>
            <a:solidFill>
              <a:schemeClr val="bg1"/>
            </a:solidFill>
          </a:ln>
        </p:spPr>
        <p:txBody>
          <a:bodyPr wrap="square" rtlCol="0">
            <a:spAutoFit/>
          </a:bodyPr>
          <a:lstStyle/>
          <a:p>
            <a:r>
              <a:rPr lang="en-GB" sz="1600" dirty="0">
                <a:solidFill>
                  <a:schemeClr val="bg1"/>
                </a:solidFill>
              </a:rPr>
              <a:t>Mrs Cowen</a:t>
            </a:r>
          </a:p>
          <a:p>
            <a:r>
              <a:rPr lang="en-GB" sz="1600" dirty="0">
                <a:solidFill>
                  <a:schemeClr val="bg1"/>
                </a:solidFill>
              </a:rPr>
              <a:t>Class teacher </a:t>
            </a:r>
          </a:p>
          <a:p>
            <a:r>
              <a:rPr lang="en-GB" sz="1600" dirty="0">
                <a:solidFill>
                  <a:schemeClr val="bg1"/>
                </a:solidFill>
              </a:rPr>
              <a:t>Monday-Thursday</a:t>
            </a:r>
          </a:p>
        </p:txBody>
      </p:sp>
      <p:sp>
        <p:nvSpPr>
          <p:cNvPr id="18" name="TextBox 17">
            <a:extLst>
              <a:ext uri="{FF2B5EF4-FFF2-40B4-BE49-F238E27FC236}">
                <a16:creationId xmlns:a16="http://schemas.microsoft.com/office/drawing/2014/main" id="{0C296A56-A91C-4969-BE23-BF55C2C51A46}"/>
              </a:ext>
            </a:extLst>
          </p:cNvPr>
          <p:cNvSpPr txBox="1"/>
          <p:nvPr/>
        </p:nvSpPr>
        <p:spPr>
          <a:xfrm>
            <a:off x="2759145" y="4435144"/>
            <a:ext cx="1587709" cy="830997"/>
          </a:xfrm>
          <a:prstGeom prst="rect">
            <a:avLst/>
          </a:prstGeom>
          <a:noFill/>
          <a:ln>
            <a:solidFill>
              <a:schemeClr val="bg1"/>
            </a:solidFill>
          </a:ln>
        </p:spPr>
        <p:txBody>
          <a:bodyPr wrap="square" rtlCol="0">
            <a:spAutoFit/>
          </a:bodyPr>
          <a:lstStyle/>
          <a:p>
            <a:r>
              <a:rPr lang="en-GB" sz="1600" dirty="0">
                <a:solidFill>
                  <a:schemeClr val="bg1"/>
                </a:solidFill>
              </a:rPr>
              <a:t>Miss Maddock</a:t>
            </a:r>
          </a:p>
          <a:p>
            <a:r>
              <a:rPr lang="en-GB" sz="1600" dirty="0">
                <a:solidFill>
                  <a:schemeClr val="bg1"/>
                </a:solidFill>
              </a:rPr>
              <a:t>Class teacher </a:t>
            </a:r>
          </a:p>
          <a:p>
            <a:r>
              <a:rPr lang="en-GB" sz="1600" dirty="0">
                <a:solidFill>
                  <a:schemeClr val="bg1"/>
                </a:solidFill>
              </a:rPr>
              <a:t>Friday</a:t>
            </a:r>
          </a:p>
        </p:txBody>
      </p:sp>
      <p:sp>
        <p:nvSpPr>
          <p:cNvPr id="19" name="TextBox 18">
            <a:extLst>
              <a:ext uri="{FF2B5EF4-FFF2-40B4-BE49-F238E27FC236}">
                <a16:creationId xmlns:a16="http://schemas.microsoft.com/office/drawing/2014/main" id="{09AC97F9-5854-459A-B3CA-AD4CA12C5BAD}"/>
              </a:ext>
            </a:extLst>
          </p:cNvPr>
          <p:cNvSpPr txBox="1"/>
          <p:nvPr/>
        </p:nvSpPr>
        <p:spPr>
          <a:xfrm>
            <a:off x="4921344" y="4435144"/>
            <a:ext cx="1361240" cy="830997"/>
          </a:xfrm>
          <a:prstGeom prst="rect">
            <a:avLst/>
          </a:prstGeom>
          <a:noFill/>
          <a:ln>
            <a:solidFill>
              <a:schemeClr val="bg1"/>
            </a:solidFill>
          </a:ln>
        </p:spPr>
        <p:txBody>
          <a:bodyPr wrap="square" rtlCol="0">
            <a:spAutoFit/>
          </a:bodyPr>
          <a:lstStyle/>
          <a:p>
            <a:r>
              <a:rPr lang="en-GB" sz="1600" dirty="0">
                <a:solidFill>
                  <a:schemeClr val="bg1"/>
                </a:solidFill>
              </a:rPr>
              <a:t>Miss </a:t>
            </a:r>
            <a:r>
              <a:rPr lang="en-GB" sz="1600" dirty="0" err="1">
                <a:solidFill>
                  <a:schemeClr val="bg1"/>
                </a:solidFill>
              </a:rPr>
              <a:t>Cannell</a:t>
            </a:r>
            <a:endParaRPr lang="en-GB" sz="1600" dirty="0">
              <a:solidFill>
                <a:schemeClr val="bg1"/>
              </a:solidFill>
            </a:endParaRPr>
          </a:p>
          <a:p>
            <a:r>
              <a:rPr lang="en-GB" sz="1600" dirty="0">
                <a:solidFill>
                  <a:schemeClr val="bg1"/>
                </a:solidFill>
              </a:rPr>
              <a:t>Teaching assistant </a:t>
            </a:r>
          </a:p>
        </p:txBody>
      </p:sp>
      <p:sp>
        <p:nvSpPr>
          <p:cNvPr id="20" name="TextBox 19">
            <a:extLst>
              <a:ext uri="{FF2B5EF4-FFF2-40B4-BE49-F238E27FC236}">
                <a16:creationId xmlns:a16="http://schemas.microsoft.com/office/drawing/2014/main" id="{3C4E9750-062C-46EC-9F35-FD7D31963DEE}"/>
              </a:ext>
            </a:extLst>
          </p:cNvPr>
          <p:cNvSpPr txBox="1"/>
          <p:nvPr/>
        </p:nvSpPr>
        <p:spPr>
          <a:xfrm>
            <a:off x="6857073" y="4435144"/>
            <a:ext cx="1361240" cy="830997"/>
          </a:xfrm>
          <a:prstGeom prst="rect">
            <a:avLst/>
          </a:prstGeom>
          <a:noFill/>
          <a:ln>
            <a:solidFill>
              <a:schemeClr val="bg1"/>
            </a:solidFill>
          </a:ln>
        </p:spPr>
        <p:txBody>
          <a:bodyPr wrap="square" rtlCol="0">
            <a:spAutoFit/>
          </a:bodyPr>
          <a:lstStyle/>
          <a:p>
            <a:r>
              <a:rPr lang="en-GB" sz="1600" dirty="0">
                <a:solidFill>
                  <a:schemeClr val="bg1"/>
                </a:solidFill>
              </a:rPr>
              <a:t>Mrs </a:t>
            </a:r>
            <a:r>
              <a:rPr lang="en-GB" sz="1600" dirty="0" err="1">
                <a:solidFill>
                  <a:schemeClr val="bg1"/>
                </a:solidFill>
              </a:rPr>
              <a:t>Goetzee</a:t>
            </a:r>
            <a:endParaRPr lang="en-GB" sz="1600" dirty="0">
              <a:solidFill>
                <a:schemeClr val="bg1"/>
              </a:solidFill>
            </a:endParaRPr>
          </a:p>
          <a:p>
            <a:r>
              <a:rPr lang="en-GB" sz="1600" dirty="0">
                <a:solidFill>
                  <a:schemeClr val="bg1"/>
                </a:solidFill>
              </a:rPr>
              <a:t>Teaching assistant</a:t>
            </a:r>
          </a:p>
        </p:txBody>
      </p:sp>
    </p:spTree>
    <p:extLst>
      <p:ext uri="{BB962C8B-B14F-4D97-AF65-F5344CB8AC3E}">
        <p14:creationId xmlns:p14="http://schemas.microsoft.com/office/powerpoint/2010/main" val="2061562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95030" y="2767106"/>
            <a:ext cx="2160621" cy="3071906"/>
          </a:xfrm>
        </p:spPr>
        <p:txBody>
          <a:bodyPr vert="horz" lIns="91440" tIns="45720" rIns="91440" bIns="45720" rtlCol="0" anchor="t">
            <a:normAutofit/>
          </a:bodyPr>
          <a:lstStyle/>
          <a:p>
            <a:pPr algn="l">
              <a:lnSpc>
                <a:spcPct val="90000"/>
              </a:lnSpc>
            </a:pPr>
            <a:r>
              <a:rPr lang="en-US" sz="3000" kern="1200">
                <a:solidFill>
                  <a:srgbClr val="FFFFFF"/>
                </a:solidFill>
                <a:latin typeface="+mj-lt"/>
                <a:ea typeface="+mj-ea"/>
                <a:cs typeface="+mj-cs"/>
              </a:rPr>
              <a:t>End of Year Expectations </a:t>
            </a:r>
          </a:p>
        </p:txBody>
      </p:sp>
      <p:sp>
        <p:nvSpPr>
          <p:cNvPr id="4" name="Text Box 2">
            <a:extLst>
              <a:ext uri="{FF2B5EF4-FFF2-40B4-BE49-F238E27FC236}">
                <a16:creationId xmlns:a16="http://schemas.microsoft.com/office/drawing/2014/main" id="{291247BD-6927-5B84-DFF8-4CDF4AF067B7}"/>
              </a:ext>
            </a:extLst>
          </p:cNvPr>
          <p:cNvSpPr txBox="1">
            <a:spLocks noChangeArrowheads="1"/>
          </p:cNvSpPr>
          <p:nvPr/>
        </p:nvSpPr>
        <p:spPr bwMode="auto">
          <a:xfrm>
            <a:off x="3853343" y="652977"/>
            <a:ext cx="4500245" cy="5186035"/>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Betley CE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Primary School</a:t>
            </a: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2200" b="1" dirty="0">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End of Year Expectations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200" b="1" dirty="0">
                <a:effectLst/>
                <a:latin typeface="Century Gothic" panose="020B0502020202020204" pitchFamily="34" charset="0"/>
                <a:ea typeface="Calibri" panose="020F0502020204030204" pitchFamily="34" charset="0"/>
                <a:cs typeface="Times New Roman" panose="02020603050405020304" pitchFamily="18" charset="0"/>
              </a:rPr>
              <a:t>for Year 1 and </a:t>
            </a:r>
            <a:r>
              <a:rPr lang="en-GB" sz="2200" b="1" dirty="0">
                <a:latin typeface="Century Gothic" panose="020B0502020202020204" pitchFamily="34" charset="0"/>
                <a:ea typeface="Calibri" panose="020F0502020204030204" pitchFamily="34" charset="0"/>
                <a:cs typeface="Times New Roman" panose="02020603050405020304" pitchFamily="18" charset="0"/>
              </a:rPr>
              <a:t>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200" dirty="0">
                <a:effectLst/>
                <a:latin typeface="Century Gothic" panose="020B0502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descr="A picture containing text, queenDescription automatically generated">
            <a:extLst>
              <a:ext uri="{FF2B5EF4-FFF2-40B4-BE49-F238E27FC236}">
                <a16:creationId xmlns:a16="http://schemas.microsoft.com/office/drawing/2014/main" id="{635E902E-C774-5B02-B384-229408B5C9D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1844824"/>
            <a:ext cx="2589188" cy="258918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a:lnSpc>
                <a:spcPct val="90000"/>
              </a:lnSpc>
            </a:pPr>
            <a:r>
              <a:rPr lang="en-US" sz="3500" kern="1200" dirty="0">
                <a:solidFill>
                  <a:srgbClr val="FFFFFF"/>
                </a:solidFill>
                <a:latin typeface="+mj-lt"/>
                <a:ea typeface="+mj-ea"/>
                <a:cs typeface="+mj-cs"/>
              </a:rPr>
              <a:t>Writing </a:t>
            </a:r>
          </a:p>
        </p:txBody>
      </p:sp>
      <p:sp>
        <p:nvSpPr>
          <p:cNvPr id="7" name="TextBox 6">
            <a:extLst>
              <a:ext uri="{FF2B5EF4-FFF2-40B4-BE49-F238E27FC236}">
                <a16:creationId xmlns:a16="http://schemas.microsoft.com/office/drawing/2014/main" id="{EC45F547-4CBD-145F-A742-942BD2345325}"/>
              </a:ext>
            </a:extLst>
          </p:cNvPr>
          <p:cNvSpPr txBox="1"/>
          <p:nvPr/>
        </p:nvSpPr>
        <p:spPr>
          <a:xfrm>
            <a:off x="333839" y="1682219"/>
            <a:ext cx="4055825" cy="4154984"/>
          </a:xfrm>
          <a:prstGeom prst="rect">
            <a:avLst/>
          </a:prstGeom>
          <a:noFill/>
        </p:spPr>
        <p:txBody>
          <a:bodyPr wrap="square">
            <a:spAutoFit/>
          </a:bodyPr>
          <a:lstStyle/>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Year 1</a:t>
            </a:r>
            <a:endParaRPr lang="en-GB"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Write clearly demarcated sentences.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‘and’ to join ideas.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conjunctions to join sentences (e.g. so, but).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standard forms of verbs, e.g. go/went.</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Introduce use of:</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capital letters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full stops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question marks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exclamation marks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capital letters for names and personal pronoun ‘I’.</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Write a sequence of sentences to form a short narrative </a:t>
            </a:r>
            <a:r>
              <a:rPr lang="en-US" sz="1400" i="1" dirty="0">
                <a:effectLst/>
                <a:latin typeface="+mj-lt"/>
                <a:ea typeface="Calibri" panose="020F0502020204030204" pitchFamily="34" charset="0"/>
                <a:cs typeface="Times New Roman" panose="02020603050405020304" pitchFamily="18" charset="0"/>
              </a:rPr>
              <a:t>[as introduction to paragraphs].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correct formation of lower case – finishing in right place.</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correct formation of capital letters.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correct formation of digits.</a:t>
            </a:r>
            <a:endParaRPr lang="en-GB" sz="1100" dirty="0">
              <a:effectLst/>
              <a:latin typeface="+mj-lt"/>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524EA42-BBC4-8561-81CF-60D605AC68E1}"/>
              </a:ext>
            </a:extLst>
          </p:cNvPr>
          <p:cNvSpPr txBox="1"/>
          <p:nvPr/>
        </p:nvSpPr>
        <p:spPr>
          <a:xfrm>
            <a:off x="4571999" y="1671186"/>
            <a:ext cx="4389667" cy="5109091"/>
          </a:xfrm>
          <a:prstGeom prst="rect">
            <a:avLst/>
          </a:prstGeom>
          <a:noFill/>
        </p:spPr>
        <p:txBody>
          <a:bodyPr wrap="square">
            <a:spAutoFit/>
          </a:bodyPr>
          <a:lstStyle/>
          <a:p>
            <a:r>
              <a:rPr lang="en-GB" b="1" dirty="0">
                <a:effectLst/>
                <a:ea typeface="Calibri" panose="020F0502020204030204" pitchFamily="34" charset="0"/>
                <a:cs typeface="Times New Roman" panose="02020603050405020304" pitchFamily="18" charset="0"/>
              </a:rPr>
              <a:t>Year 2</a:t>
            </a: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Write different kinds of sentence: statement, question, exclamation, command.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expanded noun phrases to add description and specification.</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Write using subordination (when, if, that, because) and co-ordination (or, and, but).</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Correct and consistent use of present tense &amp; past tense.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Correct use of verb tenses.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Write with correct and consistent use of:</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capital letters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full stops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question marks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exclamation marks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commas in a list.</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apostrophe to mark omission and singular possession in nouns.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Write under headings.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Write lower case letters correct size relative to one another.</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Show evidence of diagonal and horizontal strokes to join handwriting. </a:t>
            </a:r>
            <a:endParaRPr lang="en-GB" sz="11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66088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2DD197-A1F8-00F3-4767-DE8E097EFA26}"/>
              </a:ext>
            </a:extLst>
          </p:cNvPr>
          <p:cNvPicPr>
            <a:picLocks noChangeAspect="1"/>
          </p:cNvPicPr>
          <p:nvPr/>
        </p:nvPicPr>
        <p:blipFill>
          <a:blip r:embed="rId2"/>
          <a:stretch>
            <a:fillRect/>
          </a:stretch>
        </p:blipFill>
        <p:spPr>
          <a:xfrm>
            <a:off x="5886" y="0"/>
            <a:ext cx="2838450" cy="1895475"/>
          </a:xfrm>
          <a:prstGeom prst="rect">
            <a:avLst/>
          </a:prstGeom>
        </p:spPr>
      </p:pic>
      <p:pic>
        <p:nvPicPr>
          <p:cNvPr id="3" name="Picture 2">
            <a:extLst>
              <a:ext uri="{FF2B5EF4-FFF2-40B4-BE49-F238E27FC236}">
                <a16:creationId xmlns:a16="http://schemas.microsoft.com/office/drawing/2014/main" id="{061BD6A0-3E30-0B40-7B74-D734D631C3EC}"/>
              </a:ext>
            </a:extLst>
          </p:cNvPr>
          <p:cNvPicPr>
            <a:picLocks noChangeAspect="1"/>
          </p:cNvPicPr>
          <p:nvPr/>
        </p:nvPicPr>
        <p:blipFill>
          <a:blip r:embed="rId3"/>
          <a:stretch>
            <a:fillRect/>
          </a:stretch>
        </p:blipFill>
        <p:spPr>
          <a:xfrm>
            <a:off x="5238546" y="404664"/>
            <a:ext cx="3772630" cy="1187191"/>
          </a:xfrm>
          <a:prstGeom prst="rect">
            <a:avLst/>
          </a:prstGeom>
        </p:spPr>
      </p:pic>
      <p:pic>
        <p:nvPicPr>
          <p:cNvPr id="5" name="Picture 4">
            <a:extLst>
              <a:ext uri="{FF2B5EF4-FFF2-40B4-BE49-F238E27FC236}">
                <a16:creationId xmlns:a16="http://schemas.microsoft.com/office/drawing/2014/main" id="{3F03D1C1-8510-6340-81B1-466AAE1040F2}"/>
              </a:ext>
            </a:extLst>
          </p:cNvPr>
          <p:cNvPicPr>
            <a:picLocks noChangeAspect="1"/>
          </p:cNvPicPr>
          <p:nvPr/>
        </p:nvPicPr>
        <p:blipFill>
          <a:blip r:embed="rId4"/>
          <a:stretch>
            <a:fillRect/>
          </a:stretch>
        </p:blipFill>
        <p:spPr>
          <a:xfrm>
            <a:off x="2934276" y="116632"/>
            <a:ext cx="2239435" cy="1778843"/>
          </a:xfrm>
          <a:prstGeom prst="rect">
            <a:avLst/>
          </a:prstGeom>
        </p:spPr>
      </p:pic>
      <p:pic>
        <p:nvPicPr>
          <p:cNvPr id="7" name="Picture 6">
            <a:extLst>
              <a:ext uri="{FF2B5EF4-FFF2-40B4-BE49-F238E27FC236}">
                <a16:creationId xmlns:a16="http://schemas.microsoft.com/office/drawing/2014/main" id="{D650E5AE-DDE6-A40E-065E-D8ECBB5506EB}"/>
              </a:ext>
            </a:extLst>
          </p:cNvPr>
          <p:cNvPicPr>
            <a:picLocks noChangeAspect="1"/>
          </p:cNvPicPr>
          <p:nvPr/>
        </p:nvPicPr>
        <p:blipFill>
          <a:blip r:embed="rId5"/>
          <a:stretch>
            <a:fillRect/>
          </a:stretch>
        </p:blipFill>
        <p:spPr>
          <a:xfrm>
            <a:off x="109098" y="1951688"/>
            <a:ext cx="8925803" cy="2071107"/>
          </a:xfrm>
          <a:prstGeom prst="rect">
            <a:avLst/>
          </a:prstGeom>
        </p:spPr>
      </p:pic>
      <p:pic>
        <p:nvPicPr>
          <p:cNvPr id="11" name="Picture 10">
            <a:extLst>
              <a:ext uri="{FF2B5EF4-FFF2-40B4-BE49-F238E27FC236}">
                <a16:creationId xmlns:a16="http://schemas.microsoft.com/office/drawing/2014/main" id="{FFD302A9-ED5D-314C-7B2B-8FDD8A656619}"/>
              </a:ext>
            </a:extLst>
          </p:cNvPr>
          <p:cNvPicPr>
            <a:picLocks noChangeAspect="1"/>
          </p:cNvPicPr>
          <p:nvPr/>
        </p:nvPicPr>
        <p:blipFill>
          <a:blip r:embed="rId6"/>
          <a:stretch>
            <a:fillRect/>
          </a:stretch>
        </p:blipFill>
        <p:spPr>
          <a:xfrm>
            <a:off x="755576" y="4079008"/>
            <a:ext cx="4804220" cy="2723595"/>
          </a:xfrm>
          <a:prstGeom prst="rect">
            <a:avLst/>
          </a:prstGeom>
        </p:spPr>
      </p:pic>
      <p:pic>
        <p:nvPicPr>
          <p:cNvPr id="13" name="Picture 12">
            <a:extLst>
              <a:ext uri="{FF2B5EF4-FFF2-40B4-BE49-F238E27FC236}">
                <a16:creationId xmlns:a16="http://schemas.microsoft.com/office/drawing/2014/main" id="{E0C17400-BC3B-F92B-4A4E-0AFE7723A289}"/>
              </a:ext>
            </a:extLst>
          </p:cNvPr>
          <p:cNvPicPr>
            <a:picLocks noChangeAspect="1"/>
          </p:cNvPicPr>
          <p:nvPr/>
        </p:nvPicPr>
        <p:blipFill>
          <a:blip r:embed="rId7"/>
          <a:stretch>
            <a:fillRect/>
          </a:stretch>
        </p:blipFill>
        <p:spPr>
          <a:xfrm>
            <a:off x="5868144" y="4380261"/>
            <a:ext cx="2016224" cy="2189494"/>
          </a:xfrm>
          <a:prstGeom prst="rect">
            <a:avLst/>
          </a:prstGeom>
        </p:spPr>
      </p:pic>
    </p:spTree>
    <p:extLst>
      <p:ext uri="{BB962C8B-B14F-4D97-AF65-F5344CB8AC3E}">
        <p14:creationId xmlns:p14="http://schemas.microsoft.com/office/powerpoint/2010/main" val="3150485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a:lnSpc>
                <a:spcPct val="90000"/>
              </a:lnSpc>
            </a:pPr>
            <a:r>
              <a:rPr lang="en-US" sz="3500" kern="1200" dirty="0" err="1">
                <a:solidFill>
                  <a:srgbClr val="FFFFFF"/>
                </a:solidFill>
                <a:latin typeface="+mj-lt"/>
                <a:ea typeface="+mj-ea"/>
                <a:cs typeface="+mj-cs"/>
              </a:rPr>
              <a:t>Maths</a:t>
            </a:r>
            <a:r>
              <a:rPr lang="en-US" sz="3500" kern="1200" dirty="0">
                <a:solidFill>
                  <a:srgbClr val="FFFFFF"/>
                </a:solidFill>
                <a:latin typeface="+mj-lt"/>
                <a:ea typeface="+mj-ea"/>
                <a:cs typeface="+mj-cs"/>
              </a:rPr>
              <a:t> </a:t>
            </a:r>
          </a:p>
        </p:txBody>
      </p:sp>
      <p:sp>
        <p:nvSpPr>
          <p:cNvPr id="7" name="TextBox 6">
            <a:extLst>
              <a:ext uri="{FF2B5EF4-FFF2-40B4-BE49-F238E27FC236}">
                <a16:creationId xmlns:a16="http://schemas.microsoft.com/office/drawing/2014/main" id="{EC45F547-4CBD-145F-A742-942BD2345325}"/>
              </a:ext>
            </a:extLst>
          </p:cNvPr>
          <p:cNvSpPr txBox="1"/>
          <p:nvPr/>
        </p:nvSpPr>
        <p:spPr>
          <a:xfrm>
            <a:off x="1" y="1632277"/>
            <a:ext cx="4571998" cy="3816429"/>
          </a:xfrm>
          <a:prstGeom prst="rect">
            <a:avLst/>
          </a:prstGeom>
          <a:noFill/>
        </p:spPr>
        <p:txBody>
          <a:bodyPr wrap="square">
            <a:spAutoFit/>
          </a:bodyPr>
          <a:lstStyle/>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Year 1</a:t>
            </a:r>
            <a:endParaRPr lang="en-GB"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Count to and across 100, forwards &amp; backwards from any number.</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270510" algn="l"/>
              </a:tabLst>
            </a:pPr>
            <a:r>
              <a:rPr lang="en-US" sz="1400" dirty="0">
                <a:effectLst/>
                <a:latin typeface="+mj-lt"/>
                <a:ea typeface="Calibri" panose="020F0502020204030204" pitchFamily="34" charset="0"/>
                <a:cs typeface="Times New Roman" panose="02020603050405020304" pitchFamily="18" charset="0"/>
              </a:rPr>
              <a:t>Read and write numbers to 20 in numerals &amp; words.</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Read and write numbers to 100 in numerals.</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Say 1 more/1 less to 100.</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Count in multiples of 2, 5 &amp; 10.</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Use bonds and subtraction facts to 20.</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Add &amp; subtract 1 digit &amp; 2 digit numbers to 20, including zero.</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Solve one-step multiplication and division using objects, pictorial representation and arrays. </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 half and quarter of object, shape or quantity. </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Sequence events in chronological order.</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Use language of day, week, month and year.</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Tell time to hour &amp; half past.</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each month and number of seconds in a minute.</a:t>
            </a:r>
            <a:endParaRPr lang="en-GB" sz="1400" dirty="0">
              <a:effectLst/>
              <a:latin typeface="+mj-lt"/>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524EA42-BBC4-8561-81CF-60D605AC68E1}"/>
              </a:ext>
            </a:extLst>
          </p:cNvPr>
          <p:cNvSpPr txBox="1"/>
          <p:nvPr/>
        </p:nvSpPr>
        <p:spPr>
          <a:xfrm>
            <a:off x="4571999" y="1628800"/>
            <a:ext cx="4389667" cy="4893647"/>
          </a:xfrm>
          <a:prstGeom prst="rect">
            <a:avLst/>
          </a:prstGeom>
          <a:noFill/>
        </p:spPr>
        <p:txBody>
          <a:bodyPr wrap="square">
            <a:spAutoFit/>
          </a:bodyPr>
          <a:lstStyle/>
          <a:p>
            <a:r>
              <a:rPr lang="en-GB" b="1" dirty="0">
                <a:effectLst/>
                <a:ea typeface="Calibri" panose="020F0502020204030204" pitchFamily="34" charset="0"/>
                <a:cs typeface="Times New Roman" panose="02020603050405020304" pitchFamily="18" charset="0"/>
              </a:rPr>
              <a:t>Year 2</a:t>
            </a: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Compare and order numbers up to 100 and use &lt; &gt; =.</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Read and write all numbers to 100 in digits &amp; words.</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Say 10 more/less than any number to 100.</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Count in steps of 2, 3 &amp; 5 from zero and in 10s from any number (forwards and backwards).</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Recall and use multiplication &amp; division facts for 2, 5 &amp; 10 tables.</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Recall and use +/- facts to 20.</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Derive and use related facts to 100.</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 place value of any 2-digit number.</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Add &amp; subtract:</a:t>
            </a:r>
            <a:endParaRPr lang="en-GB" sz="14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2-digit </a:t>
            </a:r>
            <a:r>
              <a:rPr lang="en-US" sz="1400" dirty="0" err="1">
                <a:effectLst/>
                <a:latin typeface="+mj-lt"/>
                <a:ea typeface="Calibri" panose="020F0502020204030204" pitchFamily="34" charset="0"/>
                <a:cs typeface="Times New Roman" panose="02020603050405020304" pitchFamily="18" charset="0"/>
              </a:rPr>
              <a:t>nos</a:t>
            </a:r>
            <a:r>
              <a:rPr lang="en-US" sz="1400" dirty="0">
                <a:effectLst/>
                <a:latin typeface="+mj-lt"/>
                <a:ea typeface="Calibri" panose="020F0502020204030204" pitchFamily="34" charset="0"/>
                <a:cs typeface="Times New Roman" panose="02020603050405020304" pitchFamily="18" charset="0"/>
              </a:rPr>
              <a:t> &amp; ones</a:t>
            </a:r>
            <a:endParaRPr lang="en-GB" sz="14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2-digit </a:t>
            </a:r>
            <a:r>
              <a:rPr lang="en-US" sz="1400" dirty="0" err="1">
                <a:effectLst/>
                <a:latin typeface="+mj-lt"/>
                <a:ea typeface="Calibri" panose="020F0502020204030204" pitchFamily="34" charset="0"/>
                <a:cs typeface="Times New Roman" panose="02020603050405020304" pitchFamily="18" charset="0"/>
              </a:rPr>
              <a:t>nos</a:t>
            </a:r>
            <a:r>
              <a:rPr lang="en-US" sz="1400" dirty="0">
                <a:effectLst/>
                <a:latin typeface="+mj-lt"/>
                <a:ea typeface="Calibri" panose="020F0502020204030204" pitchFamily="34" charset="0"/>
                <a:cs typeface="Times New Roman" panose="02020603050405020304" pitchFamily="18" charset="0"/>
              </a:rPr>
              <a:t> &amp; tens</a:t>
            </a:r>
            <a:endParaRPr lang="en-GB" sz="14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Two 2-digit </a:t>
            </a:r>
            <a:r>
              <a:rPr lang="en-US" sz="1400" dirty="0" err="1">
                <a:effectLst/>
                <a:latin typeface="+mj-lt"/>
                <a:ea typeface="Calibri" panose="020F0502020204030204" pitchFamily="34" charset="0"/>
                <a:cs typeface="Times New Roman" panose="02020603050405020304" pitchFamily="18" charset="0"/>
              </a:rPr>
              <a:t>nos</a:t>
            </a:r>
            <a:endParaRPr lang="en-GB" sz="14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Three 1-digit </a:t>
            </a:r>
            <a:r>
              <a:rPr lang="en-US" sz="1400" dirty="0" err="1">
                <a:effectLst/>
                <a:latin typeface="+mj-lt"/>
                <a:ea typeface="Calibri" panose="020F0502020204030204" pitchFamily="34" charset="0"/>
                <a:cs typeface="Times New Roman" panose="02020603050405020304" pitchFamily="18" charset="0"/>
              </a:rPr>
              <a:t>nos</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 and use inverse (+/-).</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Calculate and write multiplication &amp; division calculations using multiplication tables.</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 find, name and write 1/3; 1/4; 2/4; 3/4.</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Write and </a:t>
            </a: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 equivalence of simple fractions.</a:t>
            </a:r>
            <a:endParaRPr lang="en-GB" sz="14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Tell time to five minutes, including quarter past/to.</a:t>
            </a:r>
            <a:endParaRPr lang="en-GB" sz="1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63299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7B9115-CD5B-72D0-1CCE-69554258175F}"/>
              </a:ext>
            </a:extLst>
          </p:cNvPr>
          <p:cNvPicPr>
            <a:picLocks noChangeAspect="1"/>
          </p:cNvPicPr>
          <p:nvPr/>
        </p:nvPicPr>
        <p:blipFill>
          <a:blip r:embed="rId2"/>
          <a:stretch>
            <a:fillRect/>
          </a:stretch>
        </p:blipFill>
        <p:spPr>
          <a:xfrm>
            <a:off x="0" y="1"/>
            <a:ext cx="4720010" cy="2852935"/>
          </a:xfrm>
          <a:prstGeom prst="rect">
            <a:avLst/>
          </a:prstGeom>
        </p:spPr>
      </p:pic>
      <p:pic>
        <p:nvPicPr>
          <p:cNvPr id="5" name="Picture 4">
            <a:extLst>
              <a:ext uri="{FF2B5EF4-FFF2-40B4-BE49-F238E27FC236}">
                <a16:creationId xmlns:a16="http://schemas.microsoft.com/office/drawing/2014/main" id="{BA980DD8-86BF-9799-1422-B6E5F8AD5EA4}"/>
              </a:ext>
            </a:extLst>
          </p:cNvPr>
          <p:cNvPicPr>
            <a:picLocks noChangeAspect="1"/>
          </p:cNvPicPr>
          <p:nvPr/>
        </p:nvPicPr>
        <p:blipFill>
          <a:blip r:embed="rId3"/>
          <a:stretch>
            <a:fillRect/>
          </a:stretch>
        </p:blipFill>
        <p:spPr>
          <a:xfrm>
            <a:off x="4572000" y="-2642"/>
            <a:ext cx="4572000" cy="2839852"/>
          </a:xfrm>
          <a:prstGeom prst="rect">
            <a:avLst/>
          </a:prstGeom>
        </p:spPr>
      </p:pic>
      <p:pic>
        <p:nvPicPr>
          <p:cNvPr id="7" name="Picture 6">
            <a:extLst>
              <a:ext uri="{FF2B5EF4-FFF2-40B4-BE49-F238E27FC236}">
                <a16:creationId xmlns:a16="http://schemas.microsoft.com/office/drawing/2014/main" id="{889238D8-43BF-A14D-FF40-7182B2CEF6F6}"/>
              </a:ext>
            </a:extLst>
          </p:cNvPr>
          <p:cNvPicPr>
            <a:picLocks noChangeAspect="1"/>
          </p:cNvPicPr>
          <p:nvPr/>
        </p:nvPicPr>
        <p:blipFill>
          <a:blip r:embed="rId4"/>
          <a:stretch>
            <a:fillRect/>
          </a:stretch>
        </p:blipFill>
        <p:spPr>
          <a:xfrm>
            <a:off x="1309232" y="2863443"/>
            <a:ext cx="6525536" cy="3924848"/>
          </a:xfrm>
          <a:prstGeom prst="rect">
            <a:avLst/>
          </a:prstGeom>
        </p:spPr>
      </p:pic>
    </p:spTree>
    <p:extLst>
      <p:ext uri="{BB962C8B-B14F-4D97-AF65-F5344CB8AC3E}">
        <p14:creationId xmlns:p14="http://schemas.microsoft.com/office/powerpoint/2010/main" val="555656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a:lnSpc>
                <a:spcPct val="90000"/>
              </a:lnSpc>
            </a:pPr>
            <a:r>
              <a:rPr lang="en-US" sz="3500" dirty="0">
                <a:solidFill>
                  <a:srgbClr val="FFFFFF"/>
                </a:solidFill>
              </a:rPr>
              <a:t>Reading</a:t>
            </a:r>
            <a:r>
              <a:rPr lang="en-US" sz="3500" kern="1200" dirty="0">
                <a:solidFill>
                  <a:srgbClr val="FFFFFF"/>
                </a:solidFill>
                <a:latin typeface="+mj-lt"/>
                <a:ea typeface="+mj-ea"/>
                <a:cs typeface="+mj-cs"/>
              </a:rPr>
              <a:t> </a:t>
            </a:r>
          </a:p>
        </p:txBody>
      </p:sp>
      <p:sp>
        <p:nvSpPr>
          <p:cNvPr id="7" name="TextBox 6">
            <a:extLst>
              <a:ext uri="{FF2B5EF4-FFF2-40B4-BE49-F238E27FC236}">
                <a16:creationId xmlns:a16="http://schemas.microsoft.com/office/drawing/2014/main" id="{EC45F547-4CBD-145F-A742-942BD2345325}"/>
              </a:ext>
            </a:extLst>
          </p:cNvPr>
          <p:cNvSpPr txBox="1"/>
          <p:nvPr/>
        </p:nvSpPr>
        <p:spPr>
          <a:xfrm>
            <a:off x="333839" y="1682219"/>
            <a:ext cx="4055825" cy="5109091"/>
          </a:xfrm>
          <a:prstGeom prst="rect">
            <a:avLst/>
          </a:prstGeom>
          <a:noFill/>
        </p:spPr>
        <p:txBody>
          <a:bodyPr wrap="square">
            <a:spAutoFit/>
          </a:bodyPr>
          <a:lstStyle/>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 </a:t>
            </a:r>
            <a:r>
              <a:rPr lang="en-GB" b="1" dirty="0">
                <a:effectLst/>
                <a:ea typeface="Calibri" panose="020F0502020204030204" pitchFamily="34" charset="0"/>
                <a:cs typeface="Times New Roman" panose="02020603050405020304" pitchFamily="18" charset="0"/>
              </a:rPr>
              <a:t>Year </a:t>
            </a:r>
            <a:r>
              <a:rPr lang="en-GB" b="1" dirty="0">
                <a:ea typeface="Calibri" panose="020F0502020204030204" pitchFamily="34" charset="0"/>
                <a:cs typeface="Times New Roman" panose="02020603050405020304" pitchFamily="18" charset="0"/>
              </a:rPr>
              <a:t>1</a:t>
            </a:r>
            <a:endParaRPr lang="en-GB" dirty="0">
              <a:effectLs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Identify which words appear again and again.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 and join in with predictable phrases.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Relate reading to own experiences.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Re-read if reading does not make sense.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Re-tell with considerable accuracy.</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Discuss significance of title and events.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Make predictions on basis of what has been read.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Make inferences on basis of what is being said and done.</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Read aloud with pace and expression, i.e. pause at full stop; raise voice for question.</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 pos="914400" algn="l"/>
              </a:tabLst>
            </a:pPr>
            <a:r>
              <a:rPr lang="en-US" sz="1400" dirty="0">
                <a:effectLst/>
                <a:latin typeface="+mj-lt"/>
                <a:ea typeface="Calibri" panose="020F0502020204030204" pitchFamily="34" charset="0"/>
                <a:cs typeface="Times New Roman" panose="02020603050405020304" pitchFamily="18" charset="0"/>
              </a:rPr>
              <a:t>capital letters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 pos="914400" algn="l"/>
              </a:tabLst>
            </a:pPr>
            <a:r>
              <a:rPr lang="en-US" sz="1400" dirty="0">
                <a:effectLst/>
                <a:latin typeface="+mj-lt"/>
                <a:ea typeface="Calibri" panose="020F0502020204030204" pitchFamily="34" charset="0"/>
                <a:cs typeface="Times New Roman" panose="02020603050405020304" pitchFamily="18" charset="0"/>
              </a:rPr>
              <a:t>full stops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 pos="914400" algn="l"/>
              </a:tabLst>
            </a:pPr>
            <a:r>
              <a:rPr lang="en-US" sz="1400" dirty="0">
                <a:effectLst/>
                <a:latin typeface="+mj-lt"/>
                <a:ea typeface="Calibri" panose="020F0502020204030204" pitchFamily="34" charset="0"/>
                <a:cs typeface="Times New Roman" panose="02020603050405020304" pitchFamily="18" charset="0"/>
              </a:rPr>
              <a:t>question marks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 pos="914400" algn="l"/>
              </a:tabLst>
            </a:pPr>
            <a:r>
              <a:rPr lang="en-US" sz="1400" dirty="0">
                <a:effectLst/>
                <a:latin typeface="+mj-lt"/>
                <a:ea typeface="Calibri" panose="020F0502020204030204" pitchFamily="34" charset="0"/>
                <a:cs typeface="Times New Roman" panose="02020603050405020304" pitchFamily="18" charset="0"/>
              </a:rPr>
              <a:t>exclamation marks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 pos="914400" algn="l"/>
              </a:tabLst>
            </a:pPr>
            <a:r>
              <a:rPr lang="en-US" sz="1400" dirty="0">
                <a:effectLst/>
                <a:latin typeface="+mj-lt"/>
                <a:ea typeface="Calibri" panose="020F0502020204030204" pitchFamily="34" charset="0"/>
                <a:cs typeface="Times New Roman" panose="02020603050405020304" pitchFamily="18" charset="0"/>
              </a:rPr>
              <a:t>ellipsis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Know why the writer has used the above punctuation in a text.</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 pos="457200" algn="l"/>
              </a:tabLst>
            </a:pPr>
            <a:r>
              <a:rPr lang="en-US" sz="1400" dirty="0">
                <a:effectLst/>
                <a:latin typeface="+mj-lt"/>
                <a:ea typeface="Calibri" panose="020F0502020204030204" pitchFamily="34" charset="0"/>
                <a:cs typeface="Times New Roman" panose="02020603050405020304" pitchFamily="18" charset="0"/>
              </a:rPr>
              <a:t>Know difference between fiction and non-fiction texts</a:t>
            </a:r>
            <a:r>
              <a:rPr lang="en-US" sz="1400" dirty="0">
                <a:effectLst/>
                <a:latin typeface="Century Gothic" panose="020B0502020202090204" pitchFamily="34" charset="0"/>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524EA42-BBC4-8561-81CF-60D605AC68E1}"/>
              </a:ext>
            </a:extLst>
          </p:cNvPr>
          <p:cNvSpPr txBox="1"/>
          <p:nvPr/>
        </p:nvSpPr>
        <p:spPr>
          <a:xfrm>
            <a:off x="4571999" y="1671186"/>
            <a:ext cx="4389667" cy="5016758"/>
          </a:xfrm>
          <a:prstGeom prst="rect">
            <a:avLst/>
          </a:prstGeom>
          <a:noFill/>
        </p:spPr>
        <p:txBody>
          <a:bodyPr wrap="square" lIns="91440" tIns="45720" rIns="91440" bIns="45720" anchor="t">
            <a:spAutoFit/>
          </a:bodyPr>
          <a:lstStyle/>
          <a:p>
            <a:r>
              <a:rPr lang="en-GB" b="1" dirty="0">
                <a:effectLst/>
                <a:ea typeface="Calibri" panose="020F0502020204030204" pitchFamily="34" charset="0"/>
                <a:cs typeface="Times New Roman" panose="02020603050405020304" pitchFamily="18" charset="0"/>
              </a:rPr>
              <a:t>Year 2</a:t>
            </a: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Secure with year group phonic expectations.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 simple recurring literary language.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Read ahead to help with fluency and expression.</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Comment on plot, setting &amp; characters in familiar &amp; unfamiliar stories.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Recount main themes and events.</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Comment on structure of the text.</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commas, question marks and exclamation marks to vary expression.</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Read aloud with expression and intonation. </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err="1">
                <a:effectLst/>
                <a:latin typeface="+mj-lt"/>
                <a:ea typeface="Calibri" panose="020F0502020204030204" pitchFamily="34" charset="0"/>
                <a:cs typeface="Times New Roman" panose="02020603050405020304" pitchFamily="18" charset="0"/>
              </a:rPr>
              <a:t>Recognise</a:t>
            </a:r>
            <a:r>
              <a:rPr lang="en-US" sz="1400" dirty="0">
                <a:effectLst/>
                <a:latin typeface="+mj-lt"/>
                <a:ea typeface="Calibri" panose="020F0502020204030204" pitchFamily="34" charset="0"/>
                <a:cs typeface="Times New Roman" panose="02020603050405020304" pitchFamily="18" charset="0"/>
              </a:rPr>
              <a:t>:</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commas in lists</a:t>
            </a:r>
            <a:endParaRPr lang="en-GB" sz="1100" dirty="0">
              <a:effectLst/>
              <a:latin typeface="+mj-lt"/>
              <a:ea typeface="Calibri" panose="020F0502020204030204" pitchFamily="34" charset="0"/>
              <a:cs typeface="Times New Roman" panose="02020603050405020304" pitchFamily="18" charset="0"/>
            </a:endParaRPr>
          </a:p>
          <a:p>
            <a:pPr marL="742950" lvl="1" indent="-285750">
              <a:buFont typeface="Courier New" panose="02070309020205020404" pitchFamily="49" charset="0"/>
              <a:buChar char="o"/>
              <a:tabLst>
                <a:tab pos="685800" algn="l"/>
              </a:tabLst>
            </a:pPr>
            <a:r>
              <a:rPr lang="en-US" sz="1400" dirty="0">
                <a:effectLst/>
                <a:latin typeface="+mj-lt"/>
                <a:ea typeface="Calibri" panose="020F0502020204030204" pitchFamily="34" charset="0"/>
                <a:cs typeface="Times New Roman" panose="02020603050405020304" pitchFamily="18" charset="0"/>
              </a:rPr>
              <a:t>apostrophe of omission and possession (singular noun)</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Identify past/present tense and why the writer has used a tense.</a:t>
            </a:r>
            <a:endParaRPr lang="en-GB" sz="1100" dirty="0">
              <a:effectLst/>
              <a:latin typeface="+mj-lt"/>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US" sz="1400" dirty="0">
                <a:effectLst/>
                <a:latin typeface="+mj-lt"/>
                <a:ea typeface="Calibri" panose="020F0502020204030204" pitchFamily="34" charset="0"/>
                <a:cs typeface="Times New Roman" panose="02020603050405020304" pitchFamily="18" charset="0"/>
              </a:rPr>
              <a:t>Use content and index to locate information. </a:t>
            </a:r>
            <a:endParaRPr lang="en-GB" sz="1100" dirty="0">
              <a:effectLst/>
              <a:latin typeface="+mj-lt"/>
              <a:ea typeface="Calibri" panose="020F0502020204030204" pitchFamily="34" charset="0"/>
              <a:cs typeface="Times New Roman" panose="02020603050405020304" pitchFamily="18" charset="0"/>
            </a:endParaRPr>
          </a:p>
          <a:p>
            <a:pPr>
              <a:tabLst>
                <a:tab pos="228600" algn="l"/>
              </a:tabLst>
            </a:pPr>
            <a:endParaRPr lang="en-US" sz="1600" dirty="0">
              <a:ea typeface="+mn-lt"/>
              <a:cs typeface="Times New Roman"/>
            </a:endParaRPr>
          </a:p>
          <a:p>
            <a:pPr marL="342900" indent="-342900">
              <a:buFont typeface="Arial" panose="020B0604020202020204" pitchFamily="34" charset="0"/>
              <a:buChar char="•"/>
              <a:tabLst>
                <a:tab pos="228600" algn="l"/>
              </a:tabLst>
            </a:pPr>
            <a:endParaRPr lang="en-US" sz="1600" dirty="0">
              <a:ea typeface="+mn-lt"/>
              <a:cs typeface="Times New Roman"/>
            </a:endParaRPr>
          </a:p>
          <a:p>
            <a:pPr>
              <a:tabLst>
                <a:tab pos="228600" algn="l"/>
              </a:tabLst>
            </a:pPr>
            <a:r>
              <a:rPr lang="en-US" sz="1600" dirty="0">
                <a:ea typeface="+mn-lt"/>
                <a:cs typeface="+mn-lt"/>
              </a:rPr>
              <a:t>https://www.betley.staffs.sch.uk/reading-at-home/</a:t>
            </a:r>
            <a:endParaRPr lang="en-US" sz="1600" dirty="0">
              <a:ea typeface="Calibri" panose="020F0502020204030204" pitchFamily="34"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4273C5D-76A6-3615-9226-A93438C0ACDB}"/>
              </a:ext>
            </a:extLst>
          </p:cNvPr>
          <p:cNvPicPr>
            <a:picLocks noChangeAspect="1"/>
          </p:cNvPicPr>
          <p:nvPr/>
        </p:nvPicPr>
        <p:blipFill>
          <a:blip r:embed="rId2"/>
          <a:stretch>
            <a:fillRect/>
          </a:stretch>
        </p:blipFill>
        <p:spPr>
          <a:xfrm>
            <a:off x="-276" y="0"/>
            <a:ext cx="3348140" cy="3348140"/>
          </a:xfrm>
          <a:prstGeom prst="rect">
            <a:avLst/>
          </a:prstGeom>
        </p:spPr>
      </p:pic>
      <p:pic>
        <p:nvPicPr>
          <p:cNvPr id="1026" name="Picture 2" descr="Image result for accelerated reader how it works">
            <a:extLst>
              <a:ext uri="{FF2B5EF4-FFF2-40B4-BE49-F238E27FC236}">
                <a16:creationId xmlns:a16="http://schemas.microsoft.com/office/drawing/2014/main" id="{CAE60F7C-3C0A-1A67-B295-38A6FADF3E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70" y="3395772"/>
            <a:ext cx="4867064" cy="346280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018D898-114A-B091-58DF-38897F80F6DE}"/>
              </a:ext>
            </a:extLst>
          </p:cNvPr>
          <p:cNvPicPr>
            <a:picLocks noChangeAspect="1"/>
          </p:cNvPicPr>
          <p:nvPr/>
        </p:nvPicPr>
        <p:blipFill>
          <a:blip r:embed="rId4"/>
          <a:stretch>
            <a:fillRect/>
          </a:stretch>
        </p:blipFill>
        <p:spPr>
          <a:xfrm>
            <a:off x="3347864" y="-1633"/>
            <a:ext cx="5819496" cy="3462804"/>
          </a:xfrm>
          <a:prstGeom prst="rect">
            <a:avLst/>
          </a:prstGeom>
        </p:spPr>
      </p:pic>
      <p:pic>
        <p:nvPicPr>
          <p:cNvPr id="1028" name="Picture 4" descr="Image result for accelerated reader zpd bookmark">
            <a:extLst>
              <a:ext uri="{FF2B5EF4-FFF2-40B4-BE49-F238E27FC236}">
                <a16:creationId xmlns:a16="http://schemas.microsoft.com/office/drawing/2014/main" id="{0F7087C7-976D-A8E3-0CED-E5030495CD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5922117" y="3114614"/>
            <a:ext cx="2240630" cy="4292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477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75000"/>
            <a:alpha val="86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0041" y="586855"/>
            <a:ext cx="2401025" cy="3387497"/>
          </a:xfrm>
        </p:spPr>
        <p:txBody>
          <a:bodyPr vert="horz" lIns="91440" tIns="45720" rIns="91440" bIns="45720" rtlCol="0" anchor="b">
            <a:normAutofit/>
          </a:bodyPr>
          <a:lstStyle/>
          <a:p>
            <a:pPr algn="r">
              <a:lnSpc>
                <a:spcPct val="90000"/>
              </a:lnSpc>
            </a:pPr>
            <a:r>
              <a:rPr lang="en-US" sz="3500" kern="1200" dirty="0">
                <a:solidFill>
                  <a:srgbClr val="FFFFFF"/>
                </a:solidFill>
                <a:latin typeface="+mj-lt"/>
                <a:ea typeface="+mj-ea"/>
                <a:cs typeface="+mj-cs"/>
              </a:rPr>
              <a:t>Phonics </a:t>
            </a:r>
          </a:p>
        </p:txBody>
      </p:sp>
      <p:sp>
        <p:nvSpPr>
          <p:cNvPr id="3" name="TextBox 2"/>
          <p:cNvSpPr txBox="1"/>
          <p:nvPr/>
        </p:nvSpPr>
        <p:spPr>
          <a:xfrm>
            <a:off x="3607694" y="649480"/>
            <a:ext cx="4916510" cy="554604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dirty="0">
                <a:solidFill>
                  <a:schemeClr val="bg1"/>
                </a:solidFill>
              </a:rPr>
              <a:t>Year 1 children have a statutory requirement to undertake the phonics screening. The screening takes place in mid June. This year: </a:t>
            </a:r>
            <a:r>
              <a:rPr lang="en-US" sz="2000" dirty="0" err="1">
                <a:solidFill>
                  <a:srgbClr val="FFFF00"/>
                </a:solidFill>
              </a:rPr>
              <a:t>Wc</a:t>
            </a:r>
            <a:r>
              <a:rPr lang="en-US" sz="2000" dirty="0">
                <a:solidFill>
                  <a:srgbClr val="FFFF00"/>
                </a:solidFill>
              </a:rPr>
              <a:t> Monday 9</a:t>
            </a:r>
            <a:r>
              <a:rPr lang="en-US" sz="2000" baseline="30000" dirty="0">
                <a:solidFill>
                  <a:srgbClr val="FFFF00"/>
                </a:solidFill>
              </a:rPr>
              <a:t>th</a:t>
            </a:r>
            <a:r>
              <a:rPr lang="en-US" sz="2000" dirty="0">
                <a:solidFill>
                  <a:srgbClr val="FFFF00"/>
                </a:solidFill>
              </a:rPr>
              <a:t> June 2025</a:t>
            </a:r>
          </a:p>
          <a:p>
            <a:pPr indent="-228600">
              <a:lnSpc>
                <a:spcPct val="90000"/>
              </a:lnSpc>
              <a:spcAft>
                <a:spcPts val="600"/>
              </a:spcAft>
              <a:buFont typeface="Arial" panose="020B0604020202020204" pitchFamily="34" charset="0"/>
              <a:buChar char="•"/>
            </a:pPr>
            <a:r>
              <a:rPr lang="en-US" sz="2000" dirty="0">
                <a:solidFill>
                  <a:schemeClr val="bg1"/>
                </a:solidFill>
              </a:rPr>
              <a:t>If your child does not pass the test in Year 1 they will retake the screen in Year 2.    </a:t>
            </a:r>
          </a:p>
          <a:p>
            <a:pPr indent="-228600">
              <a:lnSpc>
                <a:spcPct val="90000"/>
              </a:lnSpc>
              <a:spcAft>
                <a:spcPts val="600"/>
              </a:spcAft>
              <a:buFont typeface="Arial" panose="020B0604020202020204" pitchFamily="34" charset="0"/>
              <a:buChar char="•"/>
            </a:pPr>
            <a:endParaRPr lang="en-US" sz="2000" dirty="0">
              <a:solidFill>
                <a:schemeClr val="bg1"/>
              </a:solidFill>
            </a:endParaRPr>
          </a:p>
          <a:p>
            <a:pPr indent="-228600">
              <a:lnSpc>
                <a:spcPct val="90000"/>
              </a:lnSpc>
              <a:spcAft>
                <a:spcPts val="600"/>
              </a:spcAft>
              <a:buFont typeface="Arial" panose="020B0604020202020204" pitchFamily="34" charset="0"/>
              <a:buChar char="•"/>
            </a:pPr>
            <a:r>
              <a:rPr lang="en-US" sz="2000" dirty="0">
                <a:solidFill>
                  <a:schemeClr val="bg1"/>
                </a:solidFill>
              </a:rPr>
              <a:t>In the screen there is a mixture of real and pseudo words which will be read using phonics.</a:t>
            </a:r>
          </a:p>
          <a:p>
            <a:pPr indent="-228600">
              <a:lnSpc>
                <a:spcPct val="90000"/>
              </a:lnSpc>
              <a:spcAft>
                <a:spcPts val="600"/>
              </a:spcAft>
              <a:buFont typeface="Arial" panose="020B0604020202020204" pitchFamily="34" charset="0"/>
              <a:buChar char="•"/>
            </a:pPr>
            <a:endParaRPr lang="en-US" sz="2000" dirty="0">
              <a:solidFill>
                <a:schemeClr val="bg1"/>
              </a:solidFill>
            </a:endParaRPr>
          </a:p>
          <a:p>
            <a:pPr indent="-228600">
              <a:lnSpc>
                <a:spcPct val="90000"/>
              </a:lnSpc>
              <a:spcAft>
                <a:spcPts val="600"/>
              </a:spcAft>
              <a:buFont typeface="Arial" panose="020B0604020202020204" pitchFamily="34" charset="0"/>
              <a:buChar char="•"/>
            </a:pPr>
            <a:r>
              <a:rPr lang="en-US" sz="2000" dirty="0">
                <a:solidFill>
                  <a:schemeClr val="bg1"/>
                </a:solidFill>
              </a:rPr>
              <a:t>     </a:t>
            </a:r>
            <a:r>
              <a:rPr lang="en-US" sz="2000" dirty="0" err="1">
                <a:solidFill>
                  <a:schemeClr val="bg1"/>
                </a:solidFill>
              </a:rPr>
              <a:t>shoy</a:t>
            </a:r>
            <a:r>
              <a:rPr lang="en-US" sz="2000" dirty="0">
                <a:solidFill>
                  <a:schemeClr val="bg1"/>
                </a:solidFill>
              </a:rPr>
              <a:t>                                               bake</a:t>
            </a:r>
          </a:p>
          <a:p>
            <a:pPr indent="-228600">
              <a:lnSpc>
                <a:spcPct val="90000"/>
              </a:lnSpc>
              <a:spcAft>
                <a:spcPts val="600"/>
              </a:spcAft>
              <a:buFont typeface="Arial" panose="020B0604020202020204" pitchFamily="34" charset="0"/>
              <a:buChar char="•"/>
            </a:pPr>
            <a:endParaRPr lang="en-US" sz="2000" dirty="0">
              <a:solidFill>
                <a:schemeClr val="bg1"/>
              </a:solidFill>
            </a:endParaRPr>
          </a:p>
          <a:p>
            <a:pPr indent="-228600">
              <a:lnSpc>
                <a:spcPct val="90000"/>
              </a:lnSpc>
              <a:spcAft>
                <a:spcPts val="600"/>
              </a:spcAft>
              <a:buFont typeface="Arial" panose="020B0604020202020204" pitchFamily="34" charset="0"/>
              <a:buChar char="•"/>
            </a:pPr>
            <a:r>
              <a:rPr lang="en-US" sz="2000" dirty="0">
                <a:solidFill>
                  <a:schemeClr val="bg1"/>
                </a:solidFill>
              </a:rPr>
              <a:t>     </a:t>
            </a:r>
            <a:r>
              <a:rPr lang="en-US" sz="2000" dirty="0" err="1">
                <a:solidFill>
                  <a:schemeClr val="bg1"/>
                </a:solidFill>
              </a:rPr>
              <a:t>phreep</a:t>
            </a:r>
            <a:r>
              <a:rPr lang="en-US" sz="2000" dirty="0">
                <a:solidFill>
                  <a:schemeClr val="bg1"/>
                </a:solidFill>
              </a:rPr>
              <a:t>                                           phone</a:t>
            </a:r>
          </a:p>
          <a:p>
            <a:pPr indent="-228600">
              <a:lnSpc>
                <a:spcPct val="90000"/>
              </a:lnSpc>
              <a:spcAft>
                <a:spcPts val="600"/>
              </a:spcAft>
              <a:buFont typeface="Arial" panose="020B0604020202020204" pitchFamily="34" charset="0"/>
              <a:buChar char="•"/>
            </a:pPr>
            <a:endParaRPr lang="en-US" sz="2000" dirty="0">
              <a:solidFill>
                <a:schemeClr val="bg1"/>
              </a:solidFill>
            </a:endParaRPr>
          </a:p>
          <a:p>
            <a:pPr indent="-228600">
              <a:lnSpc>
                <a:spcPct val="90000"/>
              </a:lnSpc>
              <a:spcAft>
                <a:spcPts val="600"/>
              </a:spcAft>
              <a:buFont typeface="Arial" panose="020B0604020202020204" pitchFamily="34" charset="0"/>
              <a:buChar char="•"/>
            </a:pPr>
            <a:r>
              <a:rPr lang="en-US" sz="2000" dirty="0">
                <a:solidFill>
                  <a:schemeClr val="bg1"/>
                </a:solidFill>
              </a:rPr>
              <a:t>     </a:t>
            </a:r>
            <a:r>
              <a:rPr lang="en-US" sz="2000" dirty="0" err="1">
                <a:solidFill>
                  <a:schemeClr val="bg1"/>
                </a:solidFill>
              </a:rPr>
              <a:t>sharl</a:t>
            </a:r>
            <a:r>
              <a:rPr lang="en-US" sz="2000" dirty="0">
                <a:solidFill>
                  <a:schemeClr val="bg1"/>
                </a:solidFill>
              </a:rPr>
              <a:t>                                              start                                                                 </a:t>
            </a:r>
          </a:p>
        </p:txBody>
      </p:sp>
      <p:pic>
        <p:nvPicPr>
          <p:cNvPr id="4" name="Picture 3">
            <a:extLst>
              <a:ext uri="{FF2B5EF4-FFF2-40B4-BE49-F238E27FC236}">
                <a16:creationId xmlns:a16="http://schemas.microsoft.com/office/drawing/2014/main" id="{B3400A47-C43F-4D38-B408-9C1C270CA1C0}"/>
              </a:ext>
            </a:extLst>
          </p:cNvPr>
          <p:cNvPicPr>
            <a:picLocks noChangeAspect="1"/>
          </p:cNvPicPr>
          <p:nvPr/>
        </p:nvPicPr>
        <p:blipFill>
          <a:blip r:embed="rId3"/>
          <a:stretch>
            <a:fillRect/>
          </a:stretch>
        </p:blipFill>
        <p:spPr>
          <a:xfrm>
            <a:off x="899592" y="836712"/>
            <a:ext cx="2143125" cy="2143125"/>
          </a:xfrm>
          <a:prstGeom prst="rect">
            <a:avLst/>
          </a:prstGeom>
        </p:spPr>
      </p:pic>
      <p:pic>
        <p:nvPicPr>
          <p:cNvPr id="5" name="Picture 4">
            <a:extLst>
              <a:ext uri="{FF2B5EF4-FFF2-40B4-BE49-F238E27FC236}">
                <a16:creationId xmlns:a16="http://schemas.microsoft.com/office/drawing/2014/main" id="{F0DFA3EA-B469-485D-A8A0-2B8D65AC37EE}"/>
              </a:ext>
            </a:extLst>
          </p:cNvPr>
          <p:cNvPicPr>
            <a:picLocks noChangeAspect="1"/>
          </p:cNvPicPr>
          <p:nvPr/>
        </p:nvPicPr>
        <p:blipFill>
          <a:blip r:embed="rId4"/>
          <a:stretch>
            <a:fillRect/>
          </a:stretch>
        </p:blipFill>
        <p:spPr>
          <a:xfrm>
            <a:off x="223318" y="4329100"/>
            <a:ext cx="3384376" cy="1692188"/>
          </a:xfrm>
          <a:prstGeom prst="rect">
            <a:avLst/>
          </a:prstGeom>
        </p:spPr>
      </p:pic>
    </p:spTree>
    <p:extLst>
      <p:ext uri="{BB962C8B-B14F-4D97-AF65-F5344CB8AC3E}">
        <p14:creationId xmlns:p14="http://schemas.microsoft.com/office/powerpoint/2010/main" val="1721978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75000"/>
            <a:alpha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a:lnSpc>
                <a:spcPct val="90000"/>
              </a:lnSpc>
            </a:pPr>
            <a:r>
              <a:rPr lang="en-US" sz="3500" kern="1200">
                <a:solidFill>
                  <a:srgbClr val="FFFFFF"/>
                </a:solidFill>
                <a:latin typeface="+mj-lt"/>
                <a:ea typeface="+mj-ea"/>
                <a:cs typeface="+mj-cs"/>
              </a:rPr>
              <a:t>Phonics </a:t>
            </a:r>
          </a:p>
        </p:txBody>
      </p:sp>
      <p:sp>
        <p:nvSpPr>
          <p:cNvPr id="3" name="TextBox 2"/>
          <p:cNvSpPr txBox="1"/>
          <p:nvPr/>
        </p:nvSpPr>
        <p:spPr>
          <a:xfrm>
            <a:off x="1157639" y="2132856"/>
            <a:ext cx="7293023" cy="3683358"/>
          </a:xfrm>
          <a:prstGeom prst="rect">
            <a:avLst/>
          </a:prstGeom>
        </p:spPr>
        <p:txBody>
          <a:bodyPr vert="horz" lIns="91440" tIns="45720" rIns="91440" bIns="45720" rtlCol="0" anchor="ctr">
            <a:normAutofit fontScale="85000" lnSpcReduction="20000"/>
          </a:bodyPr>
          <a:lstStyle/>
          <a:p>
            <a:pPr>
              <a:lnSpc>
                <a:spcPct val="90000"/>
              </a:lnSpc>
              <a:spcAft>
                <a:spcPts val="600"/>
              </a:spcAft>
            </a:pPr>
            <a:r>
              <a:rPr lang="en-US" sz="2000" dirty="0">
                <a:solidFill>
                  <a:schemeClr val="bg1"/>
                </a:solidFill>
              </a:rPr>
              <a:t>At the end of Year 1 last year, your child should be secure at Phase 5. </a:t>
            </a:r>
          </a:p>
          <a:p>
            <a:pPr>
              <a:lnSpc>
                <a:spcPct val="90000"/>
              </a:lnSpc>
              <a:spcAft>
                <a:spcPts val="600"/>
              </a:spcAft>
            </a:pPr>
            <a:endParaRPr lang="en-US" sz="2000" dirty="0">
              <a:solidFill>
                <a:schemeClr val="bg1"/>
              </a:solidFill>
            </a:endParaRPr>
          </a:p>
          <a:p>
            <a:pPr>
              <a:lnSpc>
                <a:spcPct val="90000"/>
              </a:lnSpc>
              <a:spcAft>
                <a:spcPts val="600"/>
              </a:spcAft>
            </a:pPr>
            <a:r>
              <a:rPr lang="en-US" sz="2000" dirty="0">
                <a:solidFill>
                  <a:schemeClr val="bg1"/>
                </a:solidFill>
              </a:rPr>
              <a:t>Phase 5 builds upon previous learning and extends the range of graphemes children </a:t>
            </a:r>
            <a:r>
              <a:rPr lang="en-US" sz="2000" dirty="0" err="1">
                <a:solidFill>
                  <a:schemeClr val="bg1"/>
                </a:solidFill>
              </a:rPr>
              <a:t>recognise</a:t>
            </a:r>
            <a:r>
              <a:rPr lang="en-US" sz="2000" dirty="0">
                <a:solidFill>
                  <a:schemeClr val="bg1"/>
                </a:solidFill>
              </a:rPr>
              <a:t>. It also teaches alternative pronunciations of graphemes and spelling. In Year 2, we will be consolidating Phase 5 before moving onto Phase 6.</a:t>
            </a:r>
          </a:p>
          <a:p>
            <a:pPr indent="-228600">
              <a:lnSpc>
                <a:spcPct val="90000"/>
              </a:lnSpc>
              <a:spcAft>
                <a:spcPts val="600"/>
              </a:spcAft>
              <a:buFont typeface="Arial" panose="020B0604020202020204" pitchFamily="34" charset="0"/>
              <a:buChar char="•"/>
            </a:pPr>
            <a:endParaRPr lang="en-US" sz="2000" dirty="0">
              <a:solidFill>
                <a:schemeClr val="bg1"/>
              </a:solidFill>
            </a:endParaRPr>
          </a:p>
          <a:p>
            <a:pPr>
              <a:lnSpc>
                <a:spcPct val="90000"/>
              </a:lnSpc>
              <a:spcAft>
                <a:spcPts val="600"/>
              </a:spcAft>
            </a:pPr>
            <a:r>
              <a:rPr lang="en-US" sz="2000" dirty="0">
                <a:solidFill>
                  <a:schemeClr val="bg1"/>
                </a:solidFill>
              </a:rPr>
              <a:t>   ay – play          oy – toy          </a:t>
            </a:r>
            <a:r>
              <a:rPr lang="en-US" sz="2000" dirty="0" err="1">
                <a:solidFill>
                  <a:schemeClr val="bg1"/>
                </a:solidFill>
              </a:rPr>
              <a:t>wh</a:t>
            </a:r>
            <a:r>
              <a:rPr lang="en-US" sz="2000" dirty="0">
                <a:solidFill>
                  <a:schemeClr val="bg1"/>
                </a:solidFill>
              </a:rPr>
              <a:t> – when          </a:t>
            </a:r>
            <a:r>
              <a:rPr lang="en-US" sz="2000" dirty="0" err="1">
                <a:solidFill>
                  <a:schemeClr val="bg1"/>
                </a:solidFill>
              </a:rPr>
              <a:t>ou</a:t>
            </a:r>
            <a:r>
              <a:rPr lang="en-US" sz="2000" dirty="0">
                <a:solidFill>
                  <a:schemeClr val="bg1"/>
                </a:solidFill>
              </a:rPr>
              <a:t> – out</a:t>
            </a:r>
          </a:p>
          <a:p>
            <a:pPr>
              <a:lnSpc>
                <a:spcPct val="90000"/>
              </a:lnSpc>
              <a:spcAft>
                <a:spcPts val="600"/>
              </a:spcAft>
            </a:pPr>
            <a:r>
              <a:rPr lang="en-US" sz="2000" dirty="0">
                <a:solidFill>
                  <a:schemeClr val="bg1"/>
                </a:solidFill>
              </a:rPr>
              <a:t>   </a:t>
            </a:r>
            <a:r>
              <a:rPr lang="en-US" sz="2000" dirty="0" err="1">
                <a:solidFill>
                  <a:schemeClr val="bg1"/>
                </a:solidFill>
              </a:rPr>
              <a:t>ie</a:t>
            </a:r>
            <a:r>
              <a:rPr lang="en-US" sz="2000" dirty="0">
                <a:solidFill>
                  <a:schemeClr val="bg1"/>
                </a:solidFill>
              </a:rPr>
              <a:t> – tie            </a:t>
            </a:r>
            <a:r>
              <a:rPr lang="en-US" sz="2000" dirty="0" err="1">
                <a:solidFill>
                  <a:schemeClr val="bg1"/>
                </a:solidFill>
              </a:rPr>
              <a:t>ea</a:t>
            </a:r>
            <a:r>
              <a:rPr lang="en-US" sz="2000" dirty="0">
                <a:solidFill>
                  <a:schemeClr val="bg1"/>
                </a:solidFill>
              </a:rPr>
              <a:t> – eat          </a:t>
            </a:r>
            <a:r>
              <a:rPr lang="en-US" sz="2000" dirty="0" err="1">
                <a:solidFill>
                  <a:schemeClr val="bg1"/>
                </a:solidFill>
              </a:rPr>
              <a:t>ir</a:t>
            </a:r>
            <a:r>
              <a:rPr lang="en-US" sz="2000" dirty="0">
                <a:solidFill>
                  <a:schemeClr val="bg1"/>
                </a:solidFill>
              </a:rPr>
              <a:t> – girl               aw – saw</a:t>
            </a:r>
          </a:p>
          <a:p>
            <a:pPr>
              <a:lnSpc>
                <a:spcPct val="90000"/>
              </a:lnSpc>
              <a:spcAft>
                <a:spcPts val="600"/>
              </a:spcAft>
            </a:pPr>
            <a:r>
              <a:rPr lang="en-US" sz="2000" dirty="0">
                <a:solidFill>
                  <a:schemeClr val="bg1"/>
                </a:solidFill>
              </a:rPr>
              <a:t>   </a:t>
            </a:r>
            <a:r>
              <a:rPr lang="en-US" sz="2000" dirty="0" err="1">
                <a:solidFill>
                  <a:schemeClr val="bg1"/>
                </a:solidFill>
              </a:rPr>
              <a:t>ph</a:t>
            </a:r>
            <a:r>
              <a:rPr lang="en-US" sz="2000" dirty="0">
                <a:solidFill>
                  <a:schemeClr val="bg1"/>
                </a:solidFill>
              </a:rPr>
              <a:t> – photo      </a:t>
            </a:r>
            <a:r>
              <a:rPr lang="en-US" sz="2000" dirty="0" err="1">
                <a:solidFill>
                  <a:schemeClr val="bg1"/>
                </a:solidFill>
              </a:rPr>
              <a:t>ew</a:t>
            </a:r>
            <a:r>
              <a:rPr lang="en-US" sz="2000" dirty="0">
                <a:solidFill>
                  <a:schemeClr val="bg1"/>
                </a:solidFill>
              </a:rPr>
              <a:t> – new         </a:t>
            </a:r>
            <a:r>
              <a:rPr lang="en-US" sz="2000" dirty="0" err="1">
                <a:solidFill>
                  <a:schemeClr val="bg1"/>
                </a:solidFill>
              </a:rPr>
              <a:t>oe</a:t>
            </a:r>
            <a:r>
              <a:rPr lang="en-US" sz="2000" dirty="0">
                <a:solidFill>
                  <a:schemeClr val="bg1"/>
                </a:solidFill>
              </a:rPr>
              <a:t> – toe              </a:t>
            </a:r>
            <a:r>
              <a:rPr lang="en-US" sz="2000" dirty="0" err="1">
                <a:solidFill>
                  <a:schemeClr val="bg1"/>
                </a:solidFill>
              </a:rPr>
              <a:t>ue</a:t>
            </a:r>
            <a:r>
              <a:rPr lang="en-US" sz="2000" dirty="0">
                <a:solidFill>
                  <a:schemeClr val="bg1"/>
                </a:solidFill>
              </a:rPr>
              <a:t> – blue</a:t>
            </a:r>
          </a:p>
          <a:p>
            <a:pPr>
              <a:lnSpc>
                <a:spcPct val="90000"/>
              </a:lnSpc>
              <a:spcAft>
                <a:spcPts val="600"/>
              </a:spcAft>
            </a:pPr>
            <a:r>
              <a:rPr lang="en-US" sz="2000" dirty="0">
                <a:solidFill>
                  <a:schemeClr val="bg1"/>
                </a:solidFill>
              </a:rPr>
              <a:t>   au – Paul</a:t>
            </a:r>
          </a:p>
          <a:p>
            <a:pPr indent="-228600">
              <a:lnSpc>
                <a:spcPct val="90000"/>
              </a:lnSpc>
              <a:spcAft>
                <a:spcPts val="600"/>
              </a:spcAft>
              <a:buFont typeface="Arial" panose="020B0604020202020204" pitchFamily="34" charset="0"/>
              <a:buChar char="•"/>
            </a:pPr>
            <a:endParaRPr lang="en-US" sz="2000" dirty="0">
              <a:solidFill>
                <a:schemeClr val="bg1"/>
              </a:solidFill>
            </a:endParaRPr>
          </a:p>
          <a:p>
            <a:pPr>
              <a:lnSpc>
                <a:spcPct val="90000"/>
              </a:lnSpc>
              <a:spcAft>
                <a:spcPts val="600"/>
              </a:spcAft>
            </a:pPr>
            <a:r>
              <a:rPr lang="en-US" sz="2000" dirty="0">
                <a:solidFill>
                  <a:schemeClr val="bg1"/>
                </a:solidFill>
              </a:rPr>
              <a:t>Split diagraphs    a-e – cake        e-e – even     </a:t>
            </a:r>
            <a:r>
              <a:rPr lang="en-US" sz="2000" dirty="0" err="1">
                <a:solidFill>
                  <a:schemeClr val="bg1"/>
                </a:solidFill>
              </a:rPr>
              <a:t>i</a:t>
            </a:r>
            <a:r>
              <a:rPr lang="en-US" sz="2000" dirty="0">
                <a:solidFill>
                  <a:schemeClr val="bg1"/>
                </a:solidFill>
              </a:rPr>
              <a:t>-e – bike </a:t>
            </a:r>
          </a:p>
          <a:p>
            <a:pPr>
              <a:lnSpc>
                <a:spcPct val="90000"/>
              </a:lnSpc>
              <a:spcAft>
                <a:spcPts val="600"/>
              </a:spcAft>
            </a:pPr>
            <a:r>
              <a:rPr lang="en-US" sz="2000" dirty="0">
                <a:solidFill>
                  <a:schemeClr val="bg1"/>
                </a:solidFill>
              </a:rPr>
              <a:t>                              </a:t>
            </a:r>
            <a:r>
              <a:rPr lang="en-US" sz="2000" dirty="0" err="1">
                <a:solidFill>
                  <a:schemeClr val="bg1"/>
                </a:solidFill>
              </a:rPr>
              <a:t>oe</a:t>
            </a:r>
            <a:r>
              <a:rPr lang="en-US" sz="2000" dirty="0">
                <a:solidFill>
                  <a:schemeClr val="bg1"/>
                </a:solidFill>
              </a:rPr>
              <a:t> – rode         u-e - flute</a:t>
            </a:r>
          </a:p>
          <a:p>
            <a:pPr>
              <a:lnSpc>
                <a:spcPct val="90000"/>
              </a:lnSpc>
              <a:spcAft>
                <a:spcPts val="600"/>
              </a:spcAft>
            </a:pPr>
            <a:r>
              <a:rPr lang="en-US" sz="1400" dirty="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53589E-B2CE-4D8B-06C3-685398EA86E9}"/>
              </a:ext>
            </a:extLst>
          </p:cNvPr>
          <p:cNvPicPr>
            <a:picLocks noChangeAspect="1"/>
          </p:cNvPicPr>
          <p:nvPr/>
        </p:nvPicPr>
        <p:blipFill>
          <a:blip r:embed="rId2"/>
          <a:stretch>
            <a:fillRect/>
          </a:stretch>
        </p:blipFill>
        <p:spPr>
          <a:xfrm>
            <a:off x="276" y="7827"/>
            <a:ext cx="9143724" cy="6850173"/>
          </a:xfrm>
          <a:prstGeom prst="rect">
            <a:avLst/>
          </a:prstGeom>
        </p:spPr>
      </p:pic>
      <p:pic>
        <p:nvPicPr>
          <p:cNvPr id="3" name="Picture 2">
            <a:extLst>
              <a:ext uri="{FF2B5EF4-FFF2-40B4-BE49-F238E27FC236}">
                <a16:creationId xmlns:a16="http://schemas.microsoft.com/office/drawing/2014/main" id="{9390E17E-E4B5-C309-3014-79C2EF7856EC}"/>
              </a:ext>
            </a:extLst>
          </p:cNvPr>
          <p:cNvPicPr>
            <a:picLocks noChangeAspect="1"/>
          </p:cNvPicPr>
          <p:nvPr/>
        </p:nvPicPr>
        <p:blipFill>
          <a:blip r:embed="rId3"/>
          <a:stretch>
            <a:fillRect/>
          </a:stretch>
        </p:blipFill>
        <p:spPr>
          <a:xfrm>
            <a:off x="6660232" y="2138"/>
            <a:ext cx="2481101" cy="2508978"/>
          </a:xfrm>
          <a:prstGeom prst="rect">
            <a:avLst/>
          </a:prstGeom>
        </p:spPr>
      </p:pic>
      <p:pic>
        <p:nvPicPr>
          <p:cNvPr id="5" name="Picture 4">
            <a:extLst>
              <a:ext uri="{FF2B5EF4-FFF2-40B4-BE49-F238E27FC236}">
                <a16:creationId xmlns:a16="http://schemas.microsoft.com/office/drawing/2014/main" id="{3BF2B24A-D0B6-2455-3C9B-3F2F4B31004E}"/>
              </a:ext>
            </a:extLst>
          </p:cNvPr>
          <p:cNvPicPr>
            <a:picLocks noChangeAspect="1"/>
          </p:cNvPicPr>
          <p:nvPr/>
        </p:nvPicPr>
        <p:blipFill>
          <a:blip r:embed="rId4"/>
          <a:stretch>
            <a:fillRect/>
          </a:stretch>
        </p:blipFill>
        <p:spPr>
          <a:xfrm>
            <a:off x="0" y="3292146"/>
            <a:ext cx="5191850" cy="3543795"/>
          </a:xfrm>
          <a:prstGeom prst="rect">
            <a:avLst/>
          </a:prstGeom>
        </p:spPr>
      </p:pic>
    </p:spTree>
    <p:extLst>
      <p:ext uri="{BB962C8B-B14F-4D97-AF65-F5344CB8AC3E}">
        <p14:creationId xmlns:p14="http://schemas.microsoft.com/office/powerpoint/2010/main" val="3896847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31" name="Group 5130">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5132" name="Oval 5131">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Oval 5132">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4" name="Oval 5133">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Oval 5134">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6" name="Oval 5135">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7" name="Oval 5136">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7123134" cy="2632080"/>
          </a:xfrm>
          <a:noFill/>
        </p:spPr>
        <p:txBody>
          <a:bodyPr anchor="t">
            <a:normAutofit/>
          </a:bodyPr>
          <a:lstStyle/>
          <a:p>
            <a:pPr algn="l"/>
            <a:r>
              <a:rPr lang="en-GB" sz="4200" dirty="0">
                <a:solidFill>
                  <a:schemeClr val="bg1"/>
                </a:solidFill>
                <a:latin typeface="Comic Sans MS" pitchFamily="66" charset="0"/>
              </a:rPr>
              <a:t>Homework- Don’t Worry!</a:t>
            </a:r>
          </a:p>
        </p:txBody>
      </p:sp>
      <p:sp>
        <p:nvSpPr>
          <p:cNvPr id="5139" name="Rectangle 5138">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1" name="Group 5140">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5142" name="Straight Connector 5141">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3" name="Straight Connector 5142">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4" name="Straight Connector 5143">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5" name="Straight Connector 5144">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5147" name="Rectangle 514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9" name="Group 514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5150" name="Straight Connector 514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1" name="Straight Connector 515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2" name="Straight Connector 515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3" name="Straight Connector 515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272115" y="1798065"/>
            <a:ext cx="4997199" cy="4599381"/>
          </a:xfrm>
          <a:noFill/>
        </p:spPr>
        <p:txBody>
          <a:bodyPr anchor="t">
            <a:normAutofit lnSpcReduction="10000"/>
          </a:bodyPr>
          <a:lstStyle/>
          <a:p>
            <a:r>
              <a:rPr lang="en-GB" sz="2000" dirty="0">
                <a:solidFill>
                  <a:schemeClr val="bg1"/>
                </a:solidFill>
                <a:latin typeface="Comic Sans MS" pitchFamily="66" charset="0"/>
              </a:rPr>
              <a:t>Reading – at least 4 times a week (diaries and books need to be in school everyday) Diaries will be checked on a Thursday, if your child has read 4x they will be entered into a raffle to get a book from the vending machine. </a:t>
            </a:r>
          </a:p>
          <a:p>
            <a:endParaRPr lang="en-GB" sz="2000" dirty="0">
              <a:solidFill>
                <a:schemeClr val="bg1"/>
              </a:solidFill>
              <a:latin typeface="Comic Sans MS" pitchFamily="66" charset="0"/>
            </a:endParaRPr>
          </a:p>
          <a:p>
            <a:r>
              <a:rPr lang="en-GB" sz="2000" dirty="0">
                <a:solidFill>
                  <a:schemeClr val="bg1"/>
                </a:solidFill>
                <a:latin typeface="Comic Sans MS" pitchFamily="66" charset="0"/>
              </a:rPr>
              <a:t>Homework books – Given out on Friday (returned on Wednesday)</a:t>
            </a:r>
          </a:p>
          <a:p>
            <a:endParaRPr lang="en-GB" sz="2000" dirty="0">
              <a:solidFill>
                <a:schemeClr val="bg1"/>
              </a:solidFill>
              <a:latin typeface="Comic Sans MS" pitchFamily="66" charset="0"/>
            </a:endParaRPr>
          </a:p>
          <a:p>
            <a:r>
              <a:rPr lang="en-GB" sz="2000" dirty="0">
                <a:solidFill>
                  <a:schemeClr val="bg1"/>
                </a:solidFill>
                <a:latin typeface="Comic Sans MS" pitchFamily="66" charset="0"/>
              </a:rPr>
              <a:t>Weekly spelling sheets and a maths task/ literacy task (Year 2), phonics task (Year 1)</a:t>
            </a:r>
          </a:p>
          <a:p>
            <a:endParaRPr lang="en-GB" sz="2000" dirty="0">
              <a:solidFill>
                <a:schemeClr val="bg1"/>
              </a:solidFill>
              <a:latin typeface="Comic Sans MS" pitchFamily="66" charset="0"/>
            </a:endParaRPr>
          </a:p>
          <a:p>
            <a:endParaRPr lang="en-GB" sz="1600" dirty="0">
              <a:solidFill>
                <a:schemeClr val="bg1"/>
              </a:solidFill>
              <a:latin typeface="Comic Sans MS" pitchFamily="66" charset="0"/>
            </a:endParaRPr>
          </a:p>
          <a:p>
            <a:pPr marL="0" indent="0">
              <a:buNone/>
            </a:pPr>
            <a:endParaRPr lang="en-GB" sz="1600" dirty="0">
              <a:solidFill>
                <a:schemeClr val="bg1"/>
              </a:solidFill>
              <a:latin typeface="Comic Sans MS" pitchFamily="66"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56845" y="1641368"/>
            <a:ext cx="3100577" cy="31422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155" name="Group 5154">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5156" name="Straight Connector 5155">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7" name="Straight Connector 5156">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8" name="Straight Connector 5157">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9" name="Straight Connector 5158">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0" name="Rectangle 3079">
            <a:extLst>
              <a:ext uri="{FF2B5EF4-FFF2-40B4-BE49-F238E27FC236}">
                <a16:creationId xmlns:a16="http://schemas.microsoft.com/office/drawing/2014/main" id="{873DDF9D-E27C-4E23-A1E8-CA352535F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 y="-10138"/>
            <a:ext cx="9144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2" name="Rectangle 3081">
            <a:extLst>
              <a:ext uri="{FF2B5EF4-FFF2-40B4-BE49-F238E27FC236}">
                <a16:creationId xmlns:a16="http://schemas.microsoft.com/office/drawing/2014/main" id="{4C6B5652-C661-4C58-B937-F0F490F7FC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4" name="Rectangle 3083">
            <a:extLst>
              <a:ext uri="{FF2B5EF4-FFF2-40B4-BE49-F238E27FC236}">
                <a16:creationId xmlns:a16="http://schemas.microsoft.com/office/drawing/2014/main" id="{0B936867-6407-43FB-9DE6-1B0879D0C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6" name="Rectangle 3085">
            <a:extLst>
              <a:ext uri="{FF2B5EF4-FFF2-40B4-BE49-F238E27FC236}">
                <a16:creationId xmlns:a16="http://schemas.microsoft.com/office/drawing/2014/main" id="{ACD0B258-678B-4A8C-894F-848AF24A19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8" name="Rectangle 3087">
            <a:extLst>
              <a:ext uri="{FF2B5EF4-FFF2-40B4-BE49-F238E27FC236}">
                <a16:creationId xmlns:a16="http://schemas.microsoft.com/office/drawing/2014/main" id="{2F003F3F-F118-41D2-AA3F-74DB0D197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Freeform: Shape 3089">
            <a:extLst>
              <a:ext uri="{FF2B5EF4-FFF2-40B4-BE49-F238E27FC236}">
                <a16:creationId xmlns:a16="http://schemas.microsoft.com/office/drawing/2014/main" id="{C8D58395-74AF-401A-AF2F-76B6FCF71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73298" y="457201"/>
            <a:ext cx="2265420" cy="3588870"/>
          </a:xfrm>
        </p:spPr>
        <p:txBody>
          <a:bodyPr anchor="b">
            <a:normAutofit/>
          </a:bodyPr>
          <a:lstStyle/>
          <a:p>
            <a:pPr algn="r"/>
            <a:r>
              <a:rPr lang="en-GB" sz="2700" dirty="0">
                <a:solidFill>
                  <a:srgbClr val="FFFFFF"/>
                </a:solidFill>
                <a:latin typeface="Comic Sans MS" pitchFamily="66" charset="0"/>
              </a:rPr>
              <a:t>Extra Information</a:t>
            </a:r>
          </a:p>
        </p:txBody>
      </p:sp>
      <p:sp>
        <p:nvSpPr>
          <p:cNvPr id="3" name="Content Placeholder 2"/>
          <p:cNvSpPr>
            <a:spLocks noGrp="1"/>
          </p:cNvSpPr>
          <p:nvPr>
            <p:ph idx="1"/>
          </p:nvPr>
        </p:nvSpPr>
        <p:spPr>
          <a:xfrm>
            <a:off x="3486933" y="669363"/>
            <a:ext cx="2720017" cy="5534211"/>
          </a:xfrm>
        </p:spPr>
        <p:txBody>
          <a:bodyPr anchor="ctr">
            <a:normAutofit/>
          </a:bodyPr>
          <a:lstStyle/>
          <a:p>
            <a:endParaRPr lang="en-GB" sz="1700" dirty="0">
              <a:latin typeface="Comic Sans MS" pitchFamily="66" charset="0"/>
            </a:endParaRPr>
          </a:p>
          <a:p>
            <a:r>
              <a:rPr lang="en-GB" sz="1700" dirty="0">
                <a:latin typeface="Comic Sans MS" pitchFamily="66" charset="0"/>
              </a:rPr>
              <a:t>Please can you ensure your child brings a water bottle everyday.</a:t>
            </a:r>
          </a:p>
          <a:p>
            <a:pPr>
              <a:buNone/>
            </a:pPr>
            <a:endParaRPr lang="en-GB" sz="1700" dirty="0">
              <a:latin typeface="Comic Sans MS" pitchFamily="66" charset="0"/>
            </a:endParaRPr>
          </a:p>
          <a:p>
            <a:pPr>
              <a:buNone/>
            </a:pPr>
            <a:endParaRPr lang="en-GB" sz="1700" u="sng" dirty="0">
              <a:latin typeface="Comic Sans MS" pitchFamily="66" charset="0"/>
            </a:endParaRPr>
          </a:p>
          <a:p>
            <a:pPr>
              <a:buNone/>
            </a:pPr>
            <a:endParaRPr lang="en-GB" sz="1700" u="sng" dirty="0">
              <a:latin typeface="Comic Sans MS" pitchFamily="66" charset="0"/>
            </a:endParaRPr>
          </a:p>
          <a:p>
            <a:pPr>
              <a:buNone/>
            </a:pPr>
            <a:endParaRPr lang="en-GB" sz="1700" u="sng" dirty="0">
              <a:latin typeface="Comic Sans MS" pitchFamily="66" charset="0"/>
            </a:endParaRPr>
          </a:p>
          <a:p>
            <a:pPr>
              <a:buNone/>
            </a:pPr>
            <a:r>
              <a:rPr lang="en-GB" sz="1700" u="sng" dirty="0">
                <a:latin typeface="Comic Sans MS" pitchFamily="66" charset="0"/>
              </a:rPr>
              <a:t>Outdoor learning:</a:t>
            </a:r>
          </a:p>
          <a:p>
            <a:r>
              <a:rPr lang="en-GB" sz="1700" dirty="0">
                <a:latin typeface="Comic Sans MS" pitchFamily="66" charset="0"/>
              </a:rPr>
              <a:t>All children need to come to school in a waterproof coat for break times and outdoor learning.</a:t>
            </a:r>
          </a:p>
          <a:p>
            <a:pPr>
              <a:buNone/>
            </a:pPr>
            <a:endParaRPr lang="en-GB" sz="1700" dirty="0">
              <a:latin typeface="Comic Sans MS" pitchFamily="66" charset="0"/>
            </a:endParaRPr>
          </a:p>
          <a:p>
            <a:pPr>
              <a:buNone/>
            </a:pPr>
            <a:endParaRPr lang="en-GB" sz="1700" dirty="0">
              <a:latin typeface="Comic Sans MS" pitchFamily="66" charset="0"/>
            </a:endParaRPr>
          </a:p>
          <a:p>
            <a:pPr>
              <a:buNone/>
            </a:pPr>
            <a:endParaRPr lang="en-GB" sz="1700" dirty="0">
              <a:latin typeface="Comic Sans MS" pitchFamily="66" charset="0"/>
            </a:endParaRPr>
          </a:p>
        </p:txBody>
      </p:sp>
      <p:pic>
        <p:nvPicPr>
          <p:cNvPr id="3075"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 b="12770"/>
          <a:stretch/>
        </p:blipFill>
        <p:spPr bwMode="auto">
          <a:xfrm>
            <a:off x="6248959" y="457201"/>
            <a:ext cx="2365409" cy="280831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1F4893C4-5660-1022-C9CA-533E888BBC89}"/>
              </a:ext>
            </a:extLst>
          </p:cNvPr>
          <p:cNvPicPr>
            <a:picLocks noChangeAspect="1"/>
          </p:cNvPicPr>
          <p:nvPr/>
        </p:nvPicPr>
        <p:blipFill>
          <a:blip r:embed="rId4"/>
          <a:stretch>
            <a:fillRect/>
          </a:stretch>
        </p:blipFill>
        <p:spPr>
          <a:xfrm>
            <a:off x="6259452" y="3751187"/>
            <a:ext cx="2019582" cy="2210108"/>
          </a:xfrm>
          <a:prstGeom prst="rect">
            <a:avLst/>
          </a:prstGeom>
        </p:spPr>
      </p:pic>
    </p:spTree>
    <p:extLst>
      <p:ext uri="{BB962C8B-B14F-4D97-AF65-F5344CB8AC3E}">
        <p14:creationId xmlns:p14="http://schemas.microsoft.com/office/powerpoint/2010/main" val="16575703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dirty="0">
                <a:solidFill>
                  <a:srgbClr val="FFFFFF"/>
                </a:solidFill>
                <a:latin typeface="Comic Sans MS" pitchFamily="66" charset="0"/>
              </a:rPr>
              <a:t>Trips</a:t>
            </a:r>
          </a:p>
        </p:txBody>
      </p:sp>
      <p:sp>
        <p:nvSpPr>
          <p:cNvPr id="3" name="Content Placeholder 2"/>
          <p:cNvSpPr>
            <a:spLocks noGrp="1"/>
          </p:cNvSpPr>
          <p:nvPr>
            <p:ph idx="1"/>
          </p:nvPr>
        </p:nvSpPr>
        <p:spPr>
          <a:xfrm>
            <a:off x="703535" y="2482230"/>
            <a:ext cx="5020594" cy="3035002"/>
          </a:xfrm>
        </p:spPr>
        <p:txBody>
          <a:bodyPr anchor="ctr">
            <a:normAutofit/>
          </a:bodyPr>
          <a:lstStyle/>
          <a:p>
            <a:pPr>
              <a:buNone/>
            </a:pPr>
            <a:r>
              <a:rPr lang="en-GB" sz="1700" b="1" dirty="0">
                <a:latin typeface="Comic Sans MS" pitchFamily="66" charset="0"/>
              </a:rPr>
              <a:t>  </a:t>
            </a:r>
            <a:r>
              <a:rPr lang="en-GB" sz="1700" dirty="0">
                <a:latin typeface="Comic Sans MS" pitchFamily="66" charset="0"/>
              </a:rPr>
              <a:t>Children will attend at least one trip this year. Details of these trips along with the amount payable will be sent out at a later date. </a:t>
            </a:r>
          </a:p>
          <a:p>
            <a:pPr>
              <a:buNone/>
            </a:pPr>
            <a:r>
              <a:rPr lang="en-GB" sz="1700" dirty="0">
                <a:latin typeface="Comic Sans MS" pitchFamily="66" charset="0"/>
              </a:rPr>
              <a:t>   Payment arrangements – Trips should be paid for online. If you wish to pay weekly, please speak to the office staff.</a:t>
            </a:r>
          </a:p>
          <a:p>
            <a:pPr>
              <a:buNone/>
            </a:pPr>
            <a:endParaRPr lang="en-GB" sz="1700" dirty="0">
              <a:latin typeface="Comic Sans MS" pitchFamily="66" charset="0"/>
            </a:endParaRPr>
          </a:p>
          <a:p>
            <a:pPr>
              <a:buNone/>
            </a:pPr>
            <a:endParaRPr lang="en-GB" sz="1700" dirty="0">
              <a:latin typeface="Comic Sans MS" pitchFamily="66" charset="0"/>
            </a:endParaRPr>
          </a:p>
        </p:txBody>
      </p:sp>
      <p:pic>
        <p:nvPicPr>
          <p:cNvPr id="4" name="Picture 2" descr="School Trips - Partington Central Academy">
            <a:extLst>
              <a:ext uri="{FF2B5EF4-FFF2-40B4-BE49-F238E27FC236}">
                <a16:creationId xmlns:a16="http://schemas.microsoft.com/office/drawing/2014/main" id="{E14A1E0F-D59B-7F5E-0AEB-75ECB50B6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2564904"/>
            <a:ext cx="2085975"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697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07" name="Group 4106">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4108" name="Oval 4107">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Oval 4108">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0" name="Oval 4109">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1" name="Oval 4110">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12" name="Oval 4111">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3" name="Oval 4112">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a:solidFill>
                  <a:schemeClr val="bg1"/>
                </a:solidFill>
                <a:latin typeface="Comic Sans MS" pitchFamily="66" charset="0"/>
              </a:rPr>
              <a:t>PE</a:t>
            </a:r>
          </a:p>
        </p:txBody>
      </p:sp>
      <p:sp>
        <p:nvSpPr>
          <p:cNvPr id="4115" name="Rectangle 4114">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17" name="Group 4116">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4118" name="Straight Connector 4117">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19" name="Straight Connector 4118">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0" name="Straight Connector 4119">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1" name="Straight Connector 4120">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4123" name="Rectangle 4122">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25" name="Group 4124">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4126" name="Straight Connector 4125">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7" name="Straight Connector 4126">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8" name="Straight Connector 4127">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52" name="Straight Connector 4128">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347141" y="2304758"/>
            <a:ext cx="7350808" cy="3461430"/>
          </a:xfrm>
          <a:noFill/>
        </p:spPr>
        <p:txBody>
          <a:bodyPr anchor="t">
            <a:noAutofit/>
          </a:bodyPr>
          <a:lstStyle/>
          <a:p>
            <a:pPr>
              <a:buNone/>
            </a:pPr>
            <a:r>
              <a:rPr lang="en-GB" sz="2800" dirty="0">
                <a:solidFill>
                  <a:schemeClr val="bg1"/>
                </a:solidFill>
                <a:latin typeface="Comic Sans MS" pitchFamily="66" charset="0"/>
              </a:rPr>
              <a:t>PE kit</a:t>
            </a:r>
          </a:p>
          <a:p>
            <a:r>
              <a:rPr lang="en-US" sz="2800" dirty="0">
                <a:solidFill>
                  <a:schemeClr val="bg1"/>
                </a:solidFill>
                <a:latin typeface="Comic Sans MS" pitchFamily="66" charset="0"/>
              </a:rPr>
              <a:t>Plain red t-shirt, red hoodie</a:t>
            </a:r>
          </a:p>
          <a:p>
            <a:r>
              <a:rPr lang="en-US" sz="2800" dirty="0">
                <a:solidFill>
                  <a:schemeClr val="bg1"/>
                </a:solidFill>
                <a:latin typeface="Comic Sans MS" pitchFamily="66" charset="0"/>
              </a:rPr>
              <a:t>Plain black shorts or jogging bottoms</a:t>
            </a:r>
          </a:p>
          <a:p>
            <a:r>
              <a:rPr lang="en-US" sz="2800" dirty="0">
                <a:solidFill>
                  <a:schemeClr val="bg1"/>
                </a:solidFill>
                <a:latin typeface="Comic Sans MS" pitchFamily="66" charset="0"/>
              </a:rPr>
              <a:t>Trainers.</a:t>
            </a:r>
          </a:p>
          <a:p>
            <a:endParaRPr lang="en-GB" sz="2800" dirty="0">
              <a:solidFill>
                <a:schemeClr val="bg1"/>
              </a:solidFill>
              <a:latin typeface="Comic Sans MS" pitchFamily="66" charset="0"/>
            </a:endParaRPr>
          </a:p>
          <a:p>
            <a:pPr marL="0" indent="0">
              <a:buNone/>
            </a:pPr>
            <a:r>
              <a:rPr lang="en-GB" sz="2000" dirty="0">
                <a:solidFill>
                  <a:schemeClr val="bg1"/>
                </a:solidFill>
                <a:latin typeface="Comic Sans MS" pitchFamily="66" charset="0"/>
              </a:rPr>
              <a:t>*Come to school in these on PE days (Tuesday and Wednesday) </a:t>
            </a:r>
          </a:p>
        </p:txBody>
      </p:sp>
      <p:pic>
        <p:nvPicPr>
          <p:cNvPr id="4098" name="Picture 2" descr="http://www.troyareasd.org/cms/lib04/PA01001343/Centricity/Domain/233/sports_kids.gif">
            <a:hlinkClick r:id="rId3"/>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161220" y="524284"/>
            <a:ext cx="4352832" cy="2272178"/>
          </a:xfrm>
          <a:prstGeom prst="rect">
            <a:avLst/>
          </a:prstGeom>
          <a:noFill/>
          <a:extLst>
            <a:ext uri="{909E8E84-426E-40DD-AFC4-6F175D3DCCD1}">
              <a14:hiddenFill xmlns:a14="http://schemas.microsoft.com/office/drawing/2010/main">
                <a:solidFill>
                  <a:srgbClr val="FFFFFF"/>
                </a:solidFill>
              </a14:hiddenFill>
            </a:ext>
          </a:extLst>
        </p:spPr>
      </p:pic>
      <p:grpSp>
        <p:nvGrpSpPr>
          <p:cNvPr id="4131" name="Group 4130">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4132" name="Straight Connector 4131">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3" name="Straight Connector 4132">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4" name="Straight Connector 4133">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5" name="Straight Connector 4134">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92179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5" name="Group 1034">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036" name="Oval 1035">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Oval 1036">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Oval 1037">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Oval 1038">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0" name="Oval 1039">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Oval 1040">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a:solidFill>
                  <a:schemeClr val="bg1"/>
                </a:solidFill>
                <a:latin typeface="Comic Sans MS" pitchFamily="66" charset="0"/>
              </a:rPr>
              <a:t>School Rules </a:t>
            </a:r>
          </a:p>
        </p:txBody>
      </p:sp>
      <p:sp>
        <p:nvSpPr>
          <p:cNvPr id="1043" name="Rectangle 1042">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5" name="Group 1044">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1046" name="Straight Connector 1045">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8" name="Straight Connector 1047">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9" name="Straight Connector 1048">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1051" name="Rectangle 1050">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3" name="Group 1052">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1054" name="Straight Connector 1053">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6" name="Straight Connector 1055">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7" name="Straight Connector 1056">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609032" y="2180539"/>
            <a:ext cx="4172312" cy="2828892"/>
          </a:xfrm>
          <a:noFill/>
        </p:spPr>
        <p:txBody>
          <a:bodyPr anchor="t">
            <a:normAutofit/>
          </a:bodyPr>
          <a:lstStyle/>
          <a:p>
            <a:pPr marL="0" indent="0">
              <a:buNone/>
            </a:pPr>
            <a:r>
              <a:rPr lang="en-GB" sz="3600" dirty="0">
                <a:solidFill>
                  <a:schemeClr val="bg1"/>
                </a:solidFill>
                <a:latin typeface="Comic Sans MS" pitchFamily="66" charset="0"/>
              </a:rPr>
              <a:t>Be Ready</a:t>
            </a:r>
          </a:p>
          <a:p>
            <a:pPr marL="0" indent="0">
              <a:buNone/>
            </a:pPr>
            <a:r>
              <a:rPr lang="en-GB" sz="3600" dirty="0">
                <a:solidFill>
                  <a:schemeClr val="bg1"/>
                </a:solidFill>
                <a:latin typeface="Comic Sans MS" pitchFamily="66" charset="0"/>
              </a:rPr>
              <a:t>Be Respectful</a:t>
            </a:r>
          </a:p>
          <a:p>
            <a:pPr marL="0" indent="0">
              <a:buNone/>
            </a:pPr>
            <a:r>
              <a:rPr lang="en-GB" sz="3600" dirty="0">
                <a:solidFill>
                  <a:schemeClr val="bg1"/>
                </a:solidFill>
                <a:latin typeface="Comic Sans MS" pitchFamily="66" charset="0"/>
              </a:rPr>
              <a:t>Be Safe</a:t>
            </a:r>
          </a:p>
          <a:p>
            <a:endParaRPr lang="en-GB" sz="1600" dirty="0">
              <a:solidFill>
                <a:schemeClr val="bg1"/>
              </a:solidFill>
              <a:latin typeface="Comic Sans MS"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57041" y="1894111"/>
            <a:ext cx="3100577" cy="310057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59" name="Group 1058">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1060" name="Straight Connector 1059">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1" name="Straight Connector 1060">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3" name="Straight Connector 1062">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4F9B6C79-E122-4CC3-89D3-AC495A744D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3F913E1A-AA2E-486A-A9C9-5A0EC83DDC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02A347F-77B3-4993-835B-F7C4F3D9AF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5A136813-22B7-4F65-83FA-B0CD3DE30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81D551C5-7738-45E2-92E6-C372D8E49F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485F0AA2-AA26-4213-9599-3DCDB72DA0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AE70576-4FFC-44BE-846C-9EB6DD9A17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2230" y="630936"/>
            <a:ext cx="4289085" cy="2702018"/>
          </a:xfrm>
          <a:noFill/>
        </p:spPr>
        <p:txBody>
          <a:bodyPr vert="horz" lIns="91440" tIns="45720" rIns="91440" bIns="45720" rtlCol="0" anchor="t">
            <a:normAutofit/>
          </a:bodyPr>
          <a:lstStyle/>
          <a:p>
            <a:pPr algn="l">
              <a:lnSpc>
                <a:spcPct val="90000"/>
              </a:lnSpc>
            </a:pPr>
            <a:r>
              <a:rPr lang="en-US" sz="4200" kern="1200">
                <a:solidFill>
                  <a:schemeClr val="bg1"/>
                </a:solidFill>
                <a:latin typeface="+mj-lt"/>
                <a:ea typeface="+mj-ea"/>
                <a:cs typeface="+mj-cs"/>
              </a:rPr>
              <a:t>Dojo Characters based on School Values</a:t>
            </a:r>
          </a:p>
        </p:txBody>
      </p:sp>
      <p:sp>
        <p:nvSpPr>
          <p:cNvPr id="24" name="Rectangle 23">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32" name="Group 31">
            <a:extLst>
              <a:ext uri="{FF2B5EF4-FFF2-40B4-BE49-F238E27FC236}">
                <a16:creationId xmlns:a16="http://schemas.microsoft.com/office/drawing/2014/main" id="{85AC4472-E842-4CF4-BD50-983305EDB3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07958" y="4945279"/>
            <a:ext cx="964406" cy="549007"/>
            <a:chOff x="7029447" y="3514725"/>
            <a:chExt cx="1285875" cy="549007"/>
          </a:xfrm>
        </p:grpSpPr>
        <p:cxnSp>
          <p:nvCxnSpPr>
            <p:cNvPr id="33" name="Straight Connector 32">
              <a:extLst>
                <a:ext uri="{FF2B5EF4-FFF2-40B4-BE49-F238E27FC236}">
                  <a16:creationId xmlns:a16="http://schemas.microsoft.com/office/drawing/2014/main" id="{C2EE92C3-E117-4FC2-A305-586C89CA7B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A6FE6FB-7083-4B79-B1FD-B08855376F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6D5D4DA-BEE4-4C4F-9CA9-0D068AAB83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EB1644A-A3F6-44EF-AC1D-F2CB55C9F6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8" name="Rectangle 37">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41" name="Straight Connector 40">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7" name="Picture 6">
            <a:extLst>
              <a:ext uri="{FF2B5EF4-FFF2-40B4-BE49-F238E27FC236}">
                <a16:creationId xmlns:a16="http://schemas.microsoft.com/office/drawing/2014/main" id="{E2FD1A47-45CC-3AE7-65AE-757908E0D7B7}"/>
              </a:ext>
            </a:extLst>
          </p:cNvPr>
          <p:cNvPicPr>
            <a:picLocks noChangeAspect="1"/>
          </p:cNvPicPr>
          <p:nvPr/>
        </p:nvPicPr>
        <p:blipFill rotWithShape="1">
          <a:blip r:embed="rId2"/>
          <a:srcRect l="26375" t="30400" r="25587" b="13600"/>
          <a:stretch/>
        </p:blipFill>
        <p:spPr>
          <a:xfrm>
            <a:off x="2635623" y="2239411"/>
            <a:ext cx="5971799" cy="3915893"/>
          </a:xfrm>
          <a:prstGeom prst="rect">
            <a:avLst/>
          </a:prstGeom>
        </p:spPr>
      </p:pic>
      <p:grpSp>
        <p:nvGrpSpPr>
          <p:cNvPr id="46" name="Group 45">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5" y="828636"/>
            <a:ext cx="304800" cy="322326"/>
            <a:chOff x="215328" y="-46937"/>
            <a:chExt cx="304800" cy="2773841"/>
          </a:xfrm>
        </p:grpSpPr>
        <p:cxnSp>
          <p:nvCxnSpPr>
            <p:cNvPr id="47" name="Straight Connector 46">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197732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5" name="Group 1034">
            <a:extLst>
              <a:ext uri="{FF2B5EF4-FFF2-40B4-BE49-F238E27FC236}">
                <a16:creationId xmlns:a16="http://schemas.microsoft.com/office/drawing/2014/main" id="{7F277EAE-FC73-4AE5-9BDB-0BE814F954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036" name="Oval 1035">
              <a:extLst>
                <a:ext uri="{FF2B5EF4-FFF2-40B4-BE49-F238E27FC236}">
                  <a16:creationId xmlns:a16="http://schemas.microsoft.com/office/drawing/2014/main" id="{66CC8DCE-8D82-400F-A315-4CD008FDA6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Oval 1036">
              <a:extLst>
                <a:ext uri="{FF2B5EF4-FFF2-40B4-BE49-F238E27FC236}">
                  <a16:creationId xmlns:a16="http://schemas.microsoft.com/office/drawing/2014/main" id="{339B13E9-2F1D-489D-842D-20AC7313D1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Oval 1037">
              <a:extLst>
                <a:ext uri="{FF2B5EF4-FFF2-40B4-BE49-F238E27FC236}">
                  <a16:creationId xmlns:a16="http://schemas.microsoft.com/office/drawing/2014/main" id="{1E7447BD-F39C-4290-8A87-E61FD98A28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Oval 1038">
              <a:extLst>
                <a:ext uri="{FF2B5EF4-FFF2-40B4-BE49-F238E27FC236}">
                  <a16:creationId xmlns:a16="http://schemas.microsoft.com/office/drawing/2014/main" id="{AEB36854-40EE-40C4-A488-60EAA83B2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0" name="Oval 1039">
              <a:extLst>
                <a:ext uri="{FF2B5EF4-FFF2-40B4-BE49-F238E27FC236}">
                  <a16:creationId xmlns:a16="http://schemas.microsoft.com/office/drawing/2014/main" id="{77165098-3853-4969-9EAF-796B9751F2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Oval 1040">
              <a:extLst>
                <a:ext uri="{FF2B5EF4-FFF2-40B4-BE49-F238E27FC236}">
                  <a16:creationId xmlns:a16="http://schemas.microsoft.com/office/drawing/2014/main" id="{A7EF9153-D515-4DA2-A63C-58C0298309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0020" r="17203" b="4"/>
          <a:stretch/>
        </p:blipFill>
        <p:spPr bwMode="auto">
          <a:xfrm>
            <a:off x="450342" y="412377"/>
            <a:ext cx="1985549" cy="316277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43" name="Group 1042">
            <a:extLst>
              <a:ext uri="{FF2B5EF4-FFF2-40B4-BE49-F238E27FC236}">
                <a16:creationId xmlns:a16="http://schemas.microsoft.com/office/drawing/2014/main" id="{AF19A774-30A5-488B-9BAF-629C644029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314839" y="615017"/>
            <a:ext cx="304800" cy="322326"/>
            <a:chOff x="215328" y="-46937"/>
            <a:chExt cx="304800" cy="2773841"/>
          </a:xfrm>
        </p:grpSpPr>
        <p:cxnSp>
          <p:nvCxnSpPr>
            <p:cNvPr id="1044" name="Straight Connector 1043">
              <a:extLst>
                <a:ext uri="{FF2B5EF4-FFF2-40B4-BE49-F238E27FC236}">
                  <a16:creationId xmlns:a16="http://schemas.microsoft.com/office/drawing/2014/main" id="{291EBF88-5B98-4258-A542-14C3AF2E52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5" name="Straight Connector 1044">
              <a:extLst>
                <a:ext uri="{FF2B5EF4-FFF2-40B4-BE49-F238E27FC236}">
                  <a16:creationId xmlns:a16="http://schemas.microsoft.com/office/drawing/2014/main" id="{8FBC2D58-9E3C-490D-BD7A-61EF07EA79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6" name="Straight Connector 1045">
              <a:extLst>
                <a:ext uri="{FF2B5EF4-FFF2-40B4-BE49-F238E27FC236}">
                  <a16:creationId xmlns:a16="http://schemas.microsoft.com/office/drawing/2014/main" id="{B6CF1BB4-1C1D-4EDE-BA26-0243FCF83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00C83729-E02F-4512-AFE7-F4792228BD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7" name="Picture 6" descr="Image result for class dojo">
            <a:hlinkClick r:id="rId4"/>
          </p:cNvPr>
          <p:cNvPicPr/>
          <p:nvPr/>
        </p:nvPicPr>
        <p:blipFill rotWithShape="1">
          <a:blip r:embed="rId5" cstate="print">
            <a:extLst>
              <a:ext uri="{28A0092B-C50C-407E-A947-70E740481C1C}">
                <a14:useLocalDpi xmlns:a14="http://schemas.microsoft.com/office/drawing/2010/main" val="0"/>
              </a:ext>
            </a:extLst>
          </a:blip>
          <a:srcRect l="11350" r="12948" b="1"/>
          <a:stretch/>
        </p:blipFill>
        <p:spPr bwMode="auto">
          <a:xfrm>
            <a:off x="2507803" y="412377"/>
            <a:ext cx="1985549" cy="3162778"/>
          </a:xfrm>
          <a:prstGeom prst="rect">
            <a:avLst/>
          </a:prstGeom>
          <a:noFill/>
        </p:spPr>
      </p:pic>
      <p:pic>
        <p:nvPicPr>
          <p:cNvPr id="5" name="Picture 4" descr="Class Dojo "/>
          <p:cNvPicPr/>
          <p:nvPr/>
        </p:nvPicPr>
        <p:blipFill rotWithShape="1">
          <a:blip r:embed="rId6" cstate="print">
            <a:extLst>
              <a:ext uri="{28A0092B-C50C-407E-A947-70E740481C1C}">
                <a14:useLocalDpi xmlns:a14="http://schemas.microsoft.com/office/drawing/2010/main" val="0"/>
              </a:ext>
            </a:extLst>
          </a:blip>
          <a:srcRect l="14854" r="13401" b="2"/>
          <a:stretch/>
        </p:blipFill>
        <p:spPr bwMode="auto">
          <a:xfrm>
            <a:off x="4565265" y="412377"/>
            <a:ext cx="1985549" cy="3162778"/>
          </a:xfrm>
          <a:prstGeom prst="rect">
            <a:avLst/>
          </a:prstGeom>
          <a:noFill/>
        </p:spPr>
      </p:pic>
      <p:sp>
        <p:nvSpPr>
          <p:cNvPr id="1049" name="Rectangle 1048">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1" name="Group 1050">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1052" name="Straight Connector 1051">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3" name="Straight Connector 1052">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4" name="Straight Connector 1053">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6" name="Picture 5" descr="Image result for class dojo">
            <a:hlinkClick r:id="rId7"/>
          </p:cNvPr>
          <p:cNvPicPr/>
          <p:nvPr/>
        </p:nvPicPr>
        <p:blipFill rotWithShape="1">
          <a:blip r:embed="rId8" cstate="print">
            <a:extLst>
              <a:ext uri="{28A0092B-C50C-407E-A947-70E740481C1C}">
                <a14:useLocalDpi xmlns:a14="http://schemas.microsoft.com/office/drawing/2010/main" val="0"/>
              </a:ext>
            </a:extLst>
          </a:blip>
          <a:srcRect l="12132" r="12166" b="1"/>
          <a:stretch/>
        </p:blipFill>
        <p:spPr bwMode="auto">
          <a:xfrm>
            <a:off x="6622727" y="412377"/>
            <a:ext cx="1985549" cy="3162778"/>
          </a:xfrm>
          <a:prstGeom prst="rect">
            <a:avLst/>
          </a:prstGeom>
          <a:noFill/>
        </p:spPr>
      </p:pic>
      <p:sp>
        <p:nvSpPr>
          <p:cNvPr id="1057" name="Rectangle 1056">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9" name="Group 1058">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1060" name="Straight Connector 1059">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1" name="Straight Connector 1060">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63" name="Straight Connector 1062">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473202" y="4018137"/>
            <a:ext cx="3412998" cy="2129586"/>
          </a:xfrm>
          <a:noFill/>
        </p:spPr>
        <p:txBody>
          <a:bodyPr anchor="t">
            <a:normAutofit/>
          </a:bodyPr>
          <a:lstStyle/>
          <a:p>
            <a:pPr algn="l"/>
            <a:r>
              <a:rPr lang="en-GB" sz="4200">
                <a:solidFill>
                  <a:schemeClr val="bg1"/>
                </a:solidFill>
                <a:latin typeface="Comic Sans MS" pitchFamily="66" charset="0"/>
              </a:rPr>
              <a:t>Behaviour - Rewards</a:t>
            </a:r>
          </a:p>
        </p:txBody>
      </p:sp>
      <p:sp>
        <p:nvSpPr>
          <p:cNvPr id="3" name="Content Placeholder 2"/>
          <p:cNvSpPr>
            <a:spLocks noGrp="1"/>
          </p:cNvSpPr>
          <p:nvPr>
            <p:ph idx="1"/>
          </p:nvPr>
        </p:nvSpPr>
        <p:spPr>
          <a:xfrm>
            <a:off x="3327256" y="4018143"/>
            <a:ext cx="5283304" cy="2129599"/>
          </a:xfrm>
          <a:noFill/>
        </p:spPr>
        <p:txBody>
          <a:bodyPr anchor="t">
            <a:noAutofit/>
          </a:bodyPr>
          <a:lstStyle/>
          <a:p>
            <a:r>
              <a:rPr lang="en-GB" sz="2800" dirty="0">
                <a:solidFill>
                  <a:schemeClr val="bg1"/>
                </a:solidFill>
                <a:latin typeface="Comic Sans MS" pitchFamily="66" charset="0"/>
              </a:rPr>
              <a:t>Dojos </a:t>
            </a:r>
          </a:p>
          <a:p>
            <a:r>
              <a:rPr lang="en-GB" sz="2800" dirty="0">
                <a:solidFill>
                  <a:schemeClr val="bg1"/>
                </a:solidFill>
                <a:latin typeface="Comic Sans MS" pitchFamily="66" charset="0"/>
              </a:rPr>
              <a:t>Certificates/celebration</a:t>
            </a:r>
          </a:p>
          <a:p>
            <a:pPr marL="0" indent="0">
              <a:buNone/>
            </a:pPr>
            <a:r>
              <a:rPr lang="en-GB" sz="2800" dirty="0">
                <a:solidFill>
                  <a:schemeClr val="bg1"/>
                </a:solidFill>
                <a:latin typeface="Comic Sans MS" pitchFamily="66" charset="0"/>
              </a:rPr>
              <a:t>   Worship</a:t>
            </a:r>
          </a:p>
        </p:txBody>
      </p:sp>
    </p:spTree>
    <p:extLst>
      <p:ext uri="{BB962C8B-B14F-4D97-AF65-F5344CB8AC3E}">
        <p14:creationId xmlns:p14="http://schemas.microsoft.com/office/powerpoint/2010/main" val="13259905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65473"/>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3581" y="685800"/>
            <a:ext cx="3264837" cy="654968"/>
          </a:xfrm>
        </p:spPr>
        <p:txBody>
          <a:bodyPr anchor="b">
            <a:normAutofit/>
          </a:bodyPr>
          <a:lstStyle/>
          <a:p>
            <a:r>
              <a:rPr lang="en-GB" sz="2800" dirty="0">
                <a:solidFill>
                  <a:schemeClr val="bg1">
                    <a:alpha val="60000"/>
                  </a:schemeClr>
                </a:solidFill>
                <a:latin typeface="Comic Sans MS" pitchFamily="66" charset="0"/>
              </a:rPr>
              <a:t>Pupil involvement</a:t>
            </a:r>
          </a:p>
        </p:txBody>
      </p:sp>
      <p:sp>
        <p:nvSpPr>
          <p:cNvPr id="3" name="Content Placeholder 2"/>
          <p:cNvSpPr>
            <a:spLocks noGrp="1"/>
          </p:cNvSpPr>
          <p:nvPr>
            <p:ph idx="1"/>
          </p:nvPr>
        </p:nvSpPr>
        <p:spPr>
          <a:xfrm>
            <a:off x="675277" y="1484784"/>
            <a:ext cx="3264837" cy="4824536"/>
          </a:xfrm>
        </p:spPr>
        <p:txBody>
          <a:bodyPr anchor="t">
            <a:normAutofit fontScale="85000" lnSpcReduction="20000"/>
          </a:bodyPr>
          <a:lstStyle/>
          <a:p>
            <a:pPr marL="0" indent="0">
              <a:buNone/>
            </a:pPr>
            <a:r>
              <a:rPr lang="en-GB" sz="1700" dirty="0">
                <a:solidFill>
                  <a:schemeClr val="bg1"/>
                </a:solidFill>
                <a:latin typeface="Comic Sans MS" pitchFamily="66" charset="0"/>
              </a:rPr>
              <a:t>School council:</a:t>
            </a:r>
          </a:p>
          <a:p>
            <a:pPr marL="0" indent="0">
              <a:buNone/>
            </a:pPr>
            <a:r>
              <a:rPr lang="en-GB" sz="1700" dirty="0">
                <a:solidFill>
                  <a:schemeClr val="bg1"/>
                </a:solidFill>
                <a:latin typeface="Comic Sans MS" pitchFamily="66" charset="0"/>
              </a:rPr>
              <a:t>2 representatives from each class are elected by their peers to represent their class on the school council. The children attend meetings and meet with visitors (e.g. chair of governors) to ensure the opinions and the voice of our children in school is heard.</a:t>
            </a:r>
          </a:p>
          <a:p>
            <a:pPr marL="0" indent="0">
              <a:buNone/>
            </a:pPr>
            <a:endParaRPr lang="en-GB" sz="1700" dirty="0">
              <a:solidFill>
                <a:schemeClr val="bg1"/>
              </a:solidFill>
              <a:latin typeface="Comic Sans MS" pitchFamily="66" charset="0"/>
            </a:endParaRPr>
          </a:p>
          <a:p>
            <a:pPr marL="0" indent="0">
              <a:buNone/>
            </a:pPr>
            <a:r>
              <a:rPr lang="en-GB" sz="1700" dirty="0">
                <a:solidFill>
                  <a:schemeClr val="bg1"/>
                </a:solidFill>
                <a:latin typeface="Comic Sans MS" pitchFamily="66" charset="0"/>
              </a:rPr>
              <a:t>Class Ambassadors:</a:t>
            </a:r>
          </a:p>
          <a:p>
            <a:pPr marL="0" indent="0">
              <a:buNone/>
            </a:pPr>
            <a:r>
              <a:rPr lang="en-GB" sz="1700" dirty="0">
                <a:solidFill>
                  <a:schemeClr val="bg1"/>
                </a:solidFill>
                <a:latin typeface="Comic Sans MS" pitchFamily="66" charset="0"/>
              </a:rPr>
              <a:t>2 children from the class (1 from each year group) are selected by their peers to represent the class when visitors enter the classroom.</a:t>
            </a:r>
          </a:p>
          <a:p>
            <a:pPr marL="0" indent="0">
              <a:buNone/>
            </a:pPr>
            <a:endParaRPr lang="en-GB" sz="1700" dirty="0">
              <a:solidFill>
                <a:schemeClr val="bg1"/>
              </a:solidFill>
              <a:latin typeface="Comic Sans MS" pitchFamily="66" charset="0"/>
            </a:endParaRPr>
          </a:p>
          <a:p>
            <a:pPr marL="0" indent="0">
              <a:buNone/>
            </a:pPr>
            <a:r>
              <a:rPr lang="en-GB" sz="1700" dirty="0">
                <a:solidFill>
                  <a:schemeClr val="bg1"/>
                </a:solidFill>
                <a:latin typeface="Comic Sans MS" pitchFamily="66" charset="0"/>
              </a:rPr>
              <a:t>Reading ambassadors:</a:t>
            </a:r>
          </a:p>
          <a:p>
            <a:pPr marL="0" indent="0">
              <a:buNone/>
            </a:pPr>
            <a:r>
              <a:rPr lang="en-GB" sz="1700" dirty="0">
                <a:solidFill>
                  <a:schemeClr val="bg1"/>
                </a:solidFill>
                <a:latin typeface="Comic Sans MS" pitchFamily="66" charset="0"/>
              </a:rPr>
              <a:t>They meet to discuss how reading can be promoted through school. </a:t>
            </a:r>
          </a:p>
          <a:p>
            <a:pPr marL="0" indent="0">
              <a:buNone/>
            </a:pPr>
            <a:endParaRPr lang="en-GB" sz="1700" dirty="0">
              <a:solidFill>
                <a:schemeClr val="bg1"/>
              </a:solidFill>
              <a:latin typeface="Comic Sans MS" pitchFamily="66" charset="0"/>
            </a:endParaRPr>
          </a:p>
          <a:p>
            <a:pPr marL="0" indent="0">
              <a:buNone/>
            </a:pPr>
            <a:r>
              <a:rPr lang="en-GB" sz="1700" dirty="0">
                <a:solidFill>
                  <a:schemeClr val="bg1"/>
                </a:solidFill>
                <a:latin typeface="Comic Sans MS" pitchFamily="66" charset="0"/>
              </a:rPr>
              <a:t>Walking ambassadors:</a:t>
            </a:r>
          </a:p>
          <a:p>
            <a:pPr marL="0" indent="0">
              <a:buNone/>
            </a:pPr>
            <a:r>
              <a:rPr lang="en-GB" sz="1700" dirty="0">
                <a:solidFill>
                  <a:schemeClr val="bg1"/>
                </a:solidFill>
                <a:latin typeface="Comic Sans MS" pitchFamily="66" charset="0"/>
              </a:rPr>
              <a:t>Selected to promote walking to school or car pooling (when appropriate) in order to promote a positive carbon footprint. </a:t>
            </a:r>
          </a:p>
        </p:txBody>
      </p:sp>
      <p:pic>
        <p:nvPicPr>
          <p:cNvPr id="2050" name="Picture 2" descr="http://www.heberprimaryschool.com/wp-content/uploads/2012/11/sc-628x262.jpg">
            <a:hlinkClick r:id="rId3"/>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13000"/>
                    </a14:imgEffect>
                  </a14:imgLayer>
                </a14:imgProps>
              </a:ext>
              <a:ext uri="{28A0092B-C50C-407E-A947-70E740481C1C}">
                <a14:useLocalDpi xmlns:a14="http://schemas.microsoft.com/office/drawing/2010/main" val="0"/>
              </a:ext>
            </a:extLst>
          </a:blip>
          <a:srcRect l="24496" r="24548"/>
          <a:stretch/>
        </p:blipFill>
        <p:spPr bwMode="auto">
          <a:xfrm>
            <a:off x="5086350" y="1977889"/>
            <a:ext cx="3597792" cy="2947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857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DC95FA9-076A-421D-93A3-9C29819EBF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A6C8D94-3813-4D93-A6A7-A97EFFBCF3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3794673D-8563-4993-8E86-6D89D6E97E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6" name="Oval 15">
              <a:extLst>
                <a:ext uri="{FF2B5EF4-FFF2-40B4-BE49-F238E27FC236}">
                  <a16:creationId xmlns:a16="http://schemas.microsoft.com/office/drawing/2014/main" id="{C8906114-25F0-4386-BC12-A5CB6A04F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89434651-094A-4780-979E-29A3042F51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C15BDC44-59B0-48DF-871F-0881BB593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0618FCF5-B341-43DF-A055-DC56EA920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59408E04-9221-499E-B0F3-3AFD9025F7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067B1604-40F1-4335-8A11-6091E0F52A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827656" y="630935"/>
            <a:ext cx="4976592" cy="235649"/>
          </a:xfrm>
          <a:noFill/>
        </p:spPr>
        <p:txBody>
          <a:bodyPr anchor="b">
            <a:normAutofit fontScale="90000"/>
          </a:bodyPr>
          <a:lstStyle/>
          <a:p>
            <a:r>
              <a:rPr lang="en-GB" sz="4200" dirty="0">
                <a:solidFill>
                  <a:schemeClr val="bg1"/>
                </a:solidFill>
                <a:latin typeface="Comic Sans MS" pitchFamily="66" charset="0"/>
                <a:cs typeface="Arial" pitchFamily="34" charset="0"/>
              </a:rPr>
              <a:t> Online Safety</a:t>
            </a:r>
          </a:p>
        </p:txBody>
      </p:sp>
      <p:sp>
        <p:nvSpPr>
          <p:cNvPr id="23" name="Rectangle 22">
            <a:extLst>
              <a:ext uri="{FF2B5EF4-FFF2-40B4-BE49-F238E27FC236}">
                <a16:creationId xmlns:a16="http://schemas.microsoft.com/office/drawing/2014/main" id="{AA00467E-A507-4BEF-AAB5-2B35F13FA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34BCCBFD-2A87-46DC-A665-6039BF72DB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6" name="Straight Connector 25">
              <a:extLst>
                <a:ext uri="{FF2B5EF4-FFF2-40B4-BE49-F238E27FC236}">
                  <a16:creationId xmlns:a16="http://schemas.microsoft.com/office/drawing/2014/main" id="{91707DB8-2262-4E11-B8E7-A0042E4394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DCA04D0-796D-4920-BED4-6278708685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78B0366-955C-44C5-B011-378E1994D1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38F216F-4DA3-4165-A786-E7F2710B84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05E35C12-B6B4-4F57-950C-6EB3CD8F48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2B14810E-84F3-4F8A-AF58-F452B98151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4" name="Straight Connector 33">
              <a:extLst>
                <a:ext uri="{FF2B5EF4-FFF2-40B4-BE49-F238E27FC236}">
                  <a16:creationId xmlns:a16="http://schemas.microsoft.com/office/drawing/2014/main" id="{3687E051-F20C-4A55-AEDD-ED9B2D996A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834F70-7A0E-4202-8ECC-5EE81C93C0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993E0E-3E7B-48D8-A799-39FECD3E15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B12773A-5C03-4DD5-B9B4-24F4A42994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457200" y="925454"/>
            <a:ext cx="8155906" cy="2153266"/>
          </a:xfrm>
          <a:noFill/>
        </p:spPr>
        <p:txBody>
          <a:bodyPr anchor="t">
            <a:noAutofit/>
          </a:bodyPr>
          <a:lstStyle/>
          <a:p>
            <a:pPr marL="0" indent="0" algn="ctr">
              <a:lnSpc>
                <a:spcPct val="90000"/>
              </a:lnSpc>
              <a:buNone/>
            </a:pPr>
            <a:r>
              <a:rPr lang="en-GB" sz="2000" dirty="0">
                <a:solidFill>
                  <a:schemeClr val="bg1"/>
                </a:solidFill>
                <a:latin typeface="Comic Sans MS" pitchFamily="66" charset="0"/>
              </a:rPr>
              <a:t>Betley Primary School takes the online safety of children very seriously.</a:t>
            </a:r>
          </a:p>
          <a:p>
            <a:pPr marL="0" indent="0" algn="ctr">
              <a:lnSpc>
                <a:spcPct val="90000"/>
              </a:lnSpc>
              <a:buNone/>
            </a:pPr>
            <a:r>
              <a:rPr lang="en-GB" sz="2000" dirty="0">
                <a:solidFill>
                  <a:schemeClr val="bg1"/>
                </a:solidFill>
                <a:latin typeface="Comic Sans MS" pitchFamily="66" charset="0"/>
              </a:rPr>
              <a:t>Our school systems mean that children are taught about the importance of Online Safety. We share an online newsletter each week. </a:t>
            </a:r>
          </a:p>
          <a:p>
            <a:pPr marL="0" indent="0" algn="ctr">
              <a:lnSpc>
                <a:spcPct val="90000"/>
              </a:lnSpc>
              <a:buNone/>
            </a:pPr>
            <a:r>
              <a:rPr lang="en-GB" sz="2000" dirty="0">
                <a:solidFill>
                  <a:schemeClr val="bg1"/>
                </a:solidFill>
                <a:latin typeface="Comic Sans MS" pitchFamily="66" charset="0"/>
              </a:rPr>
              <a:t>Please ensure that you are monitoring your child’s access to the internet for their safety.</a:t>
            </a:r>
          </a:p>
          <a:p>
            <a:pPr marL="0" indent="0" algn="ctr">
              <a:lnSpc>
                <a:spcPct val="90000"/>
              </a:lnSpc>
              <a:buNone/>
            </a:pPr>
            <a:r>
              <a:rPr lang="en-GB" sz="2000" dirty="0">
                <a:solidFill>
                  <a:schemeClr val="bg1"/>
                </a:solidFill>
                <a:latin typeface="Comic Sans MS" pitchFamily="66" charset="0"/>
              </a:rPr>
              <a:t>This includes the following:</a:t>
            </a:r>
          </a:p>
          <a:p>
            <a:pPr algn="ctr">
              <a:lnSpc>
                <a:spcPct val="90000"/>
              </a:lnSpc>
            </a:pPr>
            <a:r>
              <a:rPr lang="en-GB" sz="2000" dirty="0">
                <a:solidFill>
                  <a:schemeClr val="bg1"/>
                </a:solidFill>
                <a:latin typeface="Comic Sans MS" pitchFamily="66" charset="0"/>
              </a:rPr>
              <a:t>Use of social media sites (Twitter, Facebook, Snapchat, </a:t>
            </a:r>
            <a:r>
              <a:rPr lang="en-GB" sz="2000" dirty="0" err="1">
                <a:solidFill>
                  <a:schemeClr val="bg1"/>
                </a:solidFill>
                <a:latin typeface="Comic Sans MS" pitchFamily="66" charset="0"/>
              </a:rPr>
              <a:t>Whatsapp</a:t>
            </a:r>
            <a:r>
              <a:rPr lang="en-GB" sz="2000" dirty="0">
                <a:solidFill>
                  <a:schemeClr val="bg1"/>
                </a:solidFill>
                <a:latin typeface="Comic Sans MS" pitchFamily="66" charset="0"/>
              </a:rPr>
              <a:t>, etc)</a:t>
            </a:r>
          </a:p>
          <a:p>
            <a:pPr algn="ctr">
              <a:lnSpc>
                <a:spcPct val="90000"/>
              </a:lnSpc>
            </a:pPr>
            <a:r>
              <a:rPr lang="en-GB" sz="2000" dirty="0">
                <a:solidFill>
                  <a:schemeClr val="bg1"/>
                </a:solidFill>
                <a:latin typeface="Comic Sans MS" pitchFamily="66" charset="0"/>
              </a:rPr>
              <a:t>Suitability of games children are playing (their ratings)</a:t>
            </a:r>
          </a:p>
          <a:p>
            <a:pPr algn="ctr">
              <a:lnSpc>
                <a:spcPct val="90000"/>
              </a:lnSpc>
            </a:pPr>
            <a:r>
              <a:rPr lang="en-GB" sz="2000" dirty="0">
                <a:solidFill>
                  <a:schemeClr val="bg1"/>
                </a:solidFill>
                <a:latin typeface="Comic Sans MS" pitchFamily="66" charset="0"/>
              </a:rPr>
              <a:t>Engagement with strangers via games (x box live etc)</a:t>
            </a:r>
          </a:p>
        </p:txBody>
      </p:sp>
      <p:sp>
        <p:nvSpPr>
          <p:cNvPr id="4" name="AutoShape 4" descr="Image result for parents and teachers working together"/>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6" descr="Image result for parents and teachers working together"/>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8" descr="data:image/jpeg;base64,/9j/4AAQSkZJRgABAQAAAQABAAD/2wCEAAkGBxASEA8QEhQQEA8QDw8PEBAQDw8PDw8PFBQWFhQUFBQYHCggGBolHBQUITEhJSkrLi4uFx8zODMsNygtLi0BCgoKDg0OGhAQGiwkHBwsLCwsLCwsLCwsLCwsLCwsLCwsLCwsLCwsLCwsLCwsLCwsLCwsLCwsLCwsLCwsLCwsLP/AABEIALgBEgMBEQACEQEDEQH/xAAcAAACAwEBAQEAAAAAAAAAAAACAwABBAUGBwj/xABBEAABAwIEAwUEBwQKAwAAAAABAAIDBBEFEiExBkFREyJhcYEUMpGhBxVCU7HB0VJykvEWIyQzQ2KCk7LCoqPi/8QAGgEAAwEBAQEAAAAAAAAAAAAAAAECAwQFBv/EAC0RAAICAQMEAQIGAwEBAAAAAAABAhEDEiExBBNBURQikQUVQlJhcTKh0cGx/9oADAMBAAIRAxEAPwCWX054ZYCQBAIEE0JAbHUTw0OI0KwWWLdGrxSSsdQVJZzIU5ceorFk0neocUL9Fw5MOk7cebUXXVYA31Sx422PJkUUcB87iSV3qCqjz3Nt2AZHXuq0onUyrOedAST0T2gtw3m9js0HC8r7FxytPTdcs+sS/wAUdMOkb/yZ3BwfFl3dfrdc3zJ2b/Fx0c5vCZzkFxyctNVq+tdcbmfxFfOxjxjAXQ95t3M59QtcPUqez5M8vT6d48HIBXSc3A0VDhzUaEWsjNTa9/PULN4Y+DVZpeRRlOa/RVpqNE6t7LqJbpQjQTlYi61MzVh8eZ3ksc0qRthjbPTU5sF5zPQQ7OpGEHIAFz0AIe5MkDMnQA3TAsFADGlAEc5AFMmHVNxEmPD1NFFZkAfODZe+eMQJCNFPG0nVZTlKjSKTe52IKVmhAC4pZJcM7I448o3ySty2NvJYKLvY2clW5zTDG4m266dU0jm0Qb2KhGS/JVJ6xR+gVO8ucLAk8hzKqEVFbmc5ansdCHApXNvlsfFZPqYpmq6eTW4UXDkzr3s0Dn1Q+qiuA+LJ8nawjCGxb6u5lcuXM5s6ceJY1sd6F1lzs1NGdSOyiLpgBJECLEXCaYjhVuBx2d3dTrcLeOeS8mcsUX4PI4hQOiOxy8ivRxZVNfyeflxOD/gyBamQRKQ7ISgLCYwnZJtIaTZspHZTY6FYZFqVm+N6XR2IakLkcGdimjY1yzooLMkMW96YhTnJgUCgRaACaEDCc6wTQMw1M+hW0ImU5GES21uttNmGqg/rJwS7KZXfZoGJKOyX3kePAXqHmjGtClsaGtcAdFLVrcdpcDhVO2Cz7US+7I3Q4fPJbQ2PMrF5cUTZYskuRrsFnDtvW6S6nHQ30+SxcuHzgkEE258k45cVWTLFlujfw3SntM7h4C6y6maqka9NBp6me0BAsF552DS0EaJAYS2xVAMaUAGHFIB8T0mA5IoUUyTNWUrHNIIBBVRk1wDSZ5Ss4e7xLPd/ZXbDqnVM5JdMm7Ry6+iLDoLaaroxZVJbswy4nHhGFbnOaqB4DljlVo3wySZsqacuOZqxhPSqZvOGp2jK4uafFapKSMG3FnZw6pDhY7rkywpnZjnqRtcVgaiiqECgCw1ABhqQwggBUxVxJZxa3PfXRdmPTRyZNVh0dG53qlkyJDx42zXV4RZtx7yyh1Dvc1ngVbcnN9lk6FdHciYduZwwF2M5C0gNlFQPkIAGnVY5M0YI1x4pTZ6fDcEYw3PePivOy9TKZ6GPp4w38neiaBZcxuOACQFPiBRYGc04G2idsRbCUwHsqCihC5HoGUHpAMa9AGiIpAaBqkMLKkApxTEIewJgc6vpA4arSEmiWrPHYlTGN5B2OoXp4ZqUTzc0NEiqGIOcBtzTyy0xsWGOqVHSjjs472XLJ2jrjGmIfTF7ttOqtZFFESxuTNsEAbssJTcjaMFHgc+YAaqVFstyoCGoDk5QcSYyTHBQUG1IYV0DImASAMOI0+bZa4p6TLLDUNwuFw32U5ZJ8FY01yb6gGyyRqzlmoPgt9BlqPImMr1bPJN2F0wcSXC9uS5883FbHRggpcnpaOICwGg5LzZu+T0YqjcHrOixrJEgGiRIBzXoApxQAh7lSEAAUwJYoAEOQA9jlIGmFyQGlj0gGZroGJeUCAadUwClp7iyEwOHjGAGQZge8Nl0Yc+hmObCsiOXQ4K5hzOOo5LbJ1GpUjPF0+l22bXQ6rns3oEssiwFzNNlUeRS4MppXOFydFssiXgyeNvliqaFzXKpyTREIOLOlGVzM6ENCRQD5LJpCbHQjMk9hrcaYrKbHRQYEWA1jQEhlVOrSmuQOOaYrfWY6R82FQO+zl8Wmy8vH+IZ4eb/ALPQydBgn4r+gYMIY3UF3yXQ/wATc9pRMF+HKH+LNrYLJLqIS8jeCcfAYjWloiqGBqQDWsSAY1iACyIAosCAA0CAAkcmAkKhBNekA1kiQGhkiQDmyoAB77oAfTNSYI0FyQwXO0KAObPHcFWhCIobDXUptgKki1TsBEthoqQmKLNE7EKsmSAZgFSi2LVQbJwUnFoakmXORZEQkHSSlKaCLN2ZZmgrmmIGSYN1JA9UbeR7+BTqwn3Wk+OwWTzY15NFhm/AGaTo3+JR8uPplfHfsysrx1Xkaz1tA9lYOqNZLgx7KoKlJMnSNE4VqTXDJcb5DE3itF1E15M3gg/AQqvIrRdVLyjN9NHwxra0dPmrXVLyiH0r8MP2tviqXUwJfTTKM4KtZ8b8kvBP0KcVoskH5IeOS8C3FaKvBDBLkCBDkwGMckA7tQBckAdSbKZNLdjim3SHxnNqNQo7sfBp2peRpY4a2+Kl5H4QRxp8sJk5HIKO6/JfZXgaKlvO49Lqu6ie0/AXbNOxCtST8kShJcoTKrIM5CYCnOToDk1s3e/JbwjaMpy3CifcKWqKTsGVpAvyTQmcqqOq6oLY5cjG08RI0KmctyoR2NrIjzKwckbqLDY9rTvr4aqJSS5ZcYt8Bmpcdm28T+i5J9TBcbnRHp5PnYEhx3PoNFzy6mb42N44ILncNkIHL1WLbfLNEkuB4smFkuPBAHzKnxnx1+a4aZ7FJnQixXxSFoRtixPxRZDxmyLEv13VaiHiHDEOh+aeojth/WI6o1B2wjiI6p6hdsJmJDz9U9QPExjcQF90aye2PZiAVKZLxs2QVTStYy9MynAZZp8F0R6ma53OeWCLK7LoQVsuqj5Ri+ml4ZbYyr+TjJ7Ezh1sck9U1oEnYxHI0hvcdLu5xPwHoVhmk8jSXB29PFY4Nur/APDv9sYY8lxcanXnyF0m9KolR1ys4FbxXG1mbNuAQL9Rdc7zHXHpJXRzKPjQOsAbXNyT9lt9PVJZJGkulR6rD8ajkGhGnjz/ADW8ZJnFPC4s3iqjJtv5afNXaMtMkhw87jruqjNr+jOUE/7I5hWveXky7bEOYdU1niPtSOfJhhLs2/qtV1cUqMn0zbsI05A0FvUKPkwL7EhD4nnpbxKPlwXhj+NN8szCh1uSP4SUn+IvxEF0MfLHx04H2vkAsZdbORrHpIIPsmcyT5klYvPkfk1WKC8BBrR/JZPfkvghI6IoBZd5IoZA/wAU6EFnCYFZx1QB8NZPay5qPUTHx1ZHP5qaKs1xYm4W10/JLSUpG2PFktIWahio01P81Olj2HDEr80UFIv288vx2RQUinVpv+idBsWMRKKCkbKevPI39UEuKOtQ122v80J0YzgdRtV0PwWmow0GhtUfNVqI0HN4j4nNM2MtaCZC65O4y20t6oeSuEa4OmWRu3wcpn0gBzSLEHwWnyGbfASd2cWu4mqagGnp2Oknfa9jpG2+7jyUObnzwaPFDF9Rmk4HxZ7Qf7KLfYMz7+py2TjCK9mU+r9HHrMNq6Vv9ohewZjeUAPi8O+3QDzsm16NcWWMuXub8JxZ8Zu0kt056IUjWeJNHr6bH7gG/LXqr1nG+n3O9hWMZtb2aNyfyVKZz5MVf2ehbMXNuPQHQq7tHK4pPczyTPAvlzW5bGyRVFsqQRezm+BSFQIkDtrHyOo8wlQ+AC3yRQ7KdZFBZTbZR43KKFe4NgihlGyKAW/ZFAZXuKBmV8jkikimyuQFE7QoCj4qCsD0A8yBhB6ADEqQWEJSgY6OoISoDQypPX0RQWNZV+qKHY7tbooLH0spvbqk0NSOgSQL6jrYqaCxP1o9p3T0k2vJ0KfH9O8bW8UqZLjE8lxHVyVEhcSQBowA+639VtGNDUqVIwYbg8s0jWZnWJ1NyABzJRKaS4Dd8s+t4DDHBCI4mgNb71vec7m5x5lYxmzDKre516asDtNvVaxnexjKFbjKgOYHOBBZlJc1wBBFtQm1W6FFp7M8nifBtPLeakIge7vGE/3En7v3Z8tPBDqS2OrD1Msb0z3X/wAPNVNFLA7JI10btNHDQjqDsR5LO2uT0E45FcHY+jxRzXNA7wuLDm93IAc09ZnLAq3Po+EQvka10xIJF+zvbL4ea6MdveR5OWUYuofcZNQGM93Nl1ynMTYHdqvRRn3NRljqQ3uuOoJ30SBryipKiP3tLjQkHVO0LSyvrLQEO/i1CLDSL+uxzH8JS1BoKONx2529ClqH22J/pFANCSPmjUPtMs43Adnt9dEakLQwHY9TjQyN+KNQ+2zPNxDS/t3t0CNSHokYp+KacbBzvSyLBQ/kyTcYxi9oz4d4I3KUP5M39NR90fijcfbXs8FZc52EQOyXTEQuQBA9AwhIgAhKgCxNZAWGyqcECe4+KsNxe6TYKJ1IMU0sSLHTeyRai2KleHG4N/W6tNGU4tC3tHVMzs2YThrJHjtnujZzyBpcB66XWnb23Kim+DoY7hvsZjdFIZI5WlzZCACcp1a4DYi4+KwyQSa9M2wvUnapoLBce1OYOcNnOAcWt8yNlnpHPHZ02cSMa4tOoFrFp1tcagprYjtJ/wAM9NhmKRTtGVwdpZzTvYjVaKVnNkwygzxM1ZUUVQ+BxJDNY8324b91w69D4grPQ4s7IuGWN/c9RT4tTVcXYzBrmu3a7QtPVrt2nxC01p7M53jyYpaoMfgvD1LAM0QLzreV5D5fjyHlZXCK8EZc85v6jssma0b6LZbHM02NNc1zS0WJAuAeqerYlQ3tnguJMSGaNzD/AFcsZI6tcDqD4jRZ3Z1KGm0+UebdiEty7Mbm1/ROhX4CGMzDTNf0RRIP1vLrqgADiknXdFBZmmrHHcoFYo1GwulY6KMyLGAZ0WIAzp2CTAMgRY6ZO1CA0n2STh+gk9+mgJ6hmQ/Ftl3ywwfhHmRz5FxJmeTgXC3f4Dm/uzzgf8ln8bH6NF1eX3/pGWX6PsMtoKhp8Khx/EI+NBlfMy+19jmy8AUfJ1QP9bT/ANU/h4/5F87L/BnPAFL+3P8AFn6I+Hj9sPzDL6QJ4CpvvJ//AF/oj4UPbD8wyekCeAYPvZvhH+iXwYe2P8xyekWOAaf72b4R/on8KHth+Y5PS/2ObwBTfeT/ABj/AER8LH7YvzDL6Q6P6Oac/wCLOPSM/kofRw9spdfk9ITXYGzCXRVDXdv2hdHaWNoLLDMctuZH4Lny4uyk1udnT5++3CexyOOsYo6iBlTC1sdYxwDwxuXtYvtB1tCRuDupUo5NqN3hniT3tHDw15lDXCwDtQeg6ojHTyJJNJ+zr4g1sbWZCbEWN9TfqtFktUxqLi9mVTtkqzFT3yQwE9pIdcpfYkeL7AaeK5698HTOSV1yetwyodSNDI2HID7osW2PNzjofMrprSrRyOMcr3Z5fiaBprJcrTFTydm5soY7sWTPYC5mba2a/wAVzZKTvwdEE5QUf1L/AGYsNxuSGUsfpJE7K8bHTn4g7qZQ8iUk9j3DpaPEYhHLfO3WOVndmhcdy08x1B0KqMvDOZwnjeqJ4XiGgqKCQNkOeJ+sVSzRjxfZw+y4dE3j9G+PqE+djs8JcUFkjWvJsftXuL8ljbi7Ky41kjtyen4lfaL2qC+W47VjTo2/2wOnUeKuTtWjLp93onz4/wCHjqfi17JGu5A2cPX+aW/JvKEKpnFnxDM92pLO0lLPBrnXC14MJSsB9YE9Rm0KdVApWKgRUIsAX1KLFQDp0ALdMkBRlRY6B7VA6IZUCAMqYA9qnYz75G4r2GeEh7ZSpodkc9AAFqYAmJFioEwp2FEEKLCg2QpWFD46ZLUOjfDCosZxOPcAkrKMxxW7aN4miBOUPIBBbfkSCbeKyyxco0jfp8ixzt8HwXF6SeIuZNHJE8d20jHM+Z0PouNRcXues8imtnZ0oj2TWtGzWhvwCycnbZoktKS8Gaorn5XZXNDrd0OJ1cTYAdTqtIU3uROTS2PV4DiEUUTYjZoaNSbnO8+853iVLp7miT8B4pihlaI4M75Ts0e74nXayca4GpOO56bBp5Ox9nmaTC6F7ZM48DrY8781q1pVGc6k9a5vY8oygpqxsRc/sp2sEZkA1cB7pPXTzXLCTiqfBplx/U5Ix1ME9FIA8gg2LJmHuOHK/RW4prYiOT2egg4hpqhgp6puZhO5Ox20UJuIniveJ5TibChQStdE4yUUveicTd0R2Mbj4HY+K0pZOOSYzcNpHV4Y4t7PuP78bxkLHahwdpa3RYOMo7o2ajkW/wBzC/hmqlqJ4qeJ72xyubmPcY1pN23c7mAbLphhnJbI48vURi92dil+jCtOsk1NF4NMkp/4gfNbrpZeWc76xeEb2fRiwe9UPJ8I2tH4laLo17Mn1kvRJPo0itpO8ebWlV8Ne2L5svSOdP8AR3Ls2eMj/NG5vzBKn4EvDGuvXlGB3AtTcjtYPO8mv/iq/Lcvtf7/AOEv8SxramY5+EaxvJjv3XOP/VS/w/MvRcfxDC/ZikwGrG8TvQgqH0OdfpLXXYX+oQ7C6kbxSD/SVD6TMv0stdXhf6kLdQT/AHcn8DlL6fKv0v7FfIx/uX3B9im+7l/23/op7WT9r+zH38f7l9yjQzfdy/7b/wBEdrJ+1/YO9D9y+5Pq6f7qX/ak/RPs5P2v7MXfh+5fdH6MgpGgar0mzzKI6nCLChLoUWFFtp0WFB+zosKFmNFhROzRYUE1iQDmFAzTGUhBmQJDMlQ8PBa4Ne06ZXgOafQqqDg/P1Y7+skaRlLZHtItaxDiLLyJr6me9B/SjmxjNOwcm5n/AAGn4q1tBsl7zSOtKdCeiizS6NvDdW0ZnOt39bk+60bAfj6q3Q8fs9YMUgay7nEiW8N73IDgbnyAU66HODlsjw07OwddpLoQSAftMF9D4tVON7onuNbM7NHjETwI6jvRnS99RffXkFmvp3QSWo8xW2ZIchJhzERuOttdAfyWjVqzJScXR0xiWan7CTvgG7b8gdCFlFVK0VOWrk14RwJO+njqYJY3nM+0RDmublJAGfYn09V3rpnkjqTOH5axT0yT2Pq2DiRkUTZTmlDGh5GxcBr5ruhBxgo+UedkyKeRyqr8G2pqLBOMbJlKkcqavK6o4TllmM76knqtFjSM3kbFGRx25q6iiLkyRRE3J5IlNLgI42+QS/KE0rYm6QgyLSjKyxInQGqlpnvIsNDzWM8sYm0MMpHUkwkhpINyuZdS2zp+Mq2OSWvuRrcLrU41dnL25XVF2f0KNcfYduXo9PFKXLyGqPWGSApAZnFMQ2KRJjNDXBIBctkIBReEwFGVOhWW2cIoLGNqAlQWXn8UDM0r7FUiWeS4j4PgqpTMHugld/eFrWvZIf2i02s7x5rHJ06m74Z0Yurljjpq0ea4k4Rioqdk8bpZpDKGSPflDGsc02s0DS7gNSSsM+BQgqOvpupeTI09tjys0+hXJW52tlUEn9WPAuHzRPkeN7HZqMUacNfAGt7Vk8czHAd42uHgn90kIxq20x5HVTT/AIo5tE/Nre4t5o4Jl9SM1XThhuLlh3A3Z/8AP4Kv8uOTO9JfdDS06tcLFJPyKR6fCvo6q5ooJGyxNiljZIHSZxIwOF7FgGp9dV1LprqXhnI+qStNbo+sYPhsVJTRU0d3NjbYvdbM9x1c4+JJK64xpUjhlJydsKQi60RDMWIC4W+J0zHKrRxniy7U7OB7GinAy681lO72N8dady3ShugQo3uwc1HZCnTq1AzeQzPWqMpApkhMGoSb2Kitzu0kxAAGgXnTjuelCWx1Y5gRZYNGyZRhbroi2OgfZwnqYqM9O8tCTVgjQKrqp0jszSzhNITYg1FlVCssVyWkNQElddNQFrEmsT0i1gmqT0i1le1J6RayCqRpDUX7WUaA1hCclLSPUW0lMBk0DHsdG8B7Hgtc12ocFDSezKi3F2uTzA4Aw8uufaMv7Hbd342zfNYfFhdnS+tyv19jFxNwI3I11A0NLQQ+F0hvJrfM17z73KxI5LPL0t7wNsHW1tk+556j4IxNx1ibEOss0Q+TSSsl02Q3l1mJebPSYX9G7Gte6eZ5ke2zRB3Y43ftHMLvPwC2j0aa+p7nPLrpJ/StjHhHBlXDWU8hdDLFFMHudmIu0b3YRzvtqlDpZwmm+AzdZDJFpbM9OeBMNMvamN+js/Zdq4QZr39zp/lvZa/Hhd0Y/JyVVnopqsNFhYDYAaCy6YwbOaU0jMcQGy07LM+8gC5x1KKQWxUpJGiuNJ7kStrY50gIOq6k14OSSd7jInC6iSLi1ZdQ5p2Sgmh5GnwZrLazCgQ26bdCSs3U9IOa5p5X4OuGFeRU7LHTZXB2jOap7DI5dlEoGkZnTp6gLmnBnTGSZp9oWek0sv2pGkeo5jahU4makNMqiirFPeqQmzO+RUkQ2JdIqolsWZCnQrAzp0TZYJQAQCYBhqQw2sSGPYFDLQ6NJjRb5wNFcYNkuaQtlQreMhZCNqblN46BZLNMUqycTRSBmqwNE442xSyJGZlXYrZ4rMVmpkfVE3TWJITytgsic7yTcoxEoSkb4MOFr81zyzM6I4Uh/YABZ6rNNNCu0a26qnIVqJzKmQO1surHFo5MkkzGtznImIIP5KaK1eAcydCsfFL42Wcom0ZmvuuGu4WH1R4N/plyV2TSjVINEWVM8N2TinLkUpKPAynqLqZwouE7NIcsqNbOG2oXY8RxLKObMsJQaNo5Ew+0UaS9QLyigsUWqiAcqAKDExUPZAUrKUR0VMpbGoj/AGcdVNsrSJkc1ui0jBsiU1EEThV2mT3UW2oQ8YLJZkml1XRCGxzTnuBnKvSRqLY+yTVjUqD7YqdCK7jBLrqqJbssFADWKWWjWyrAFlg8Te5usyWxoZiQss3gZos8RcuIAqo4GiXnRzpJSTuumMUkcsptsWXFXRDbKQIiYFWQBLIAtAFhxSopNm+gpXO1Oy5s2RLZHThxt7s6FVRNyrnhlaZ0yxpo5EcbgbLrlJNHLGMkzaGu8VhsdFM4Twu6J58qKDk2ibYYlKjtotZGWZiksaB5WQTlDxIaysITlT2UPvMbFMOamWL0XHL7GSTdNkow9jlk9AGpKvtKiO67B9pPVPtInusBz7qlGiXKwS5UkS2WHlGlD1MpCEQBDYUy0CIgYTWpNjSLQBd0AVdAWS6Asl0BZEARAFIERAEQAbGE7JOSRUYtmj2E2usu+ro2+O6sD2VyruxJ7MjqYc+wsuPLu7OzFsqOjusTcBsTb3RbCkMyt8ErYHiC5e0eIUgCIAiALQBEAEEAXdKh2S6YEQBEARAFoAsJANjdZRJWXFtEa25Q3SGlbCEJS1oO2yOFtELcHtsCqJIgREwKSAiYFpARMCkgIgA2sSbopRbNtK9rQufInJnViaih4rW7LPsyNO9EqSYFJQaG5pgwyapyjsKMtzd2+mm6x0m2oX2p3unpFYv28LTssz70Tza9E8wiAIgCIAtAFoAtAEQBaAIgCIGWAgC7IANo0UPkpcECGJBB1kqsq6LzlGlBqZSYiIERAETERAESGRAEQBEARAww7SyVblXtRM5tZLSrsNTqgbqhWWHlTSGpMNspUuCZSm0GJyl20X3GQzE6IUEgeRvYXkKvUiNLMK1MCWQBLIAuyAJZAFgIAtAyIAuyAIgCIAtICwgC0hlhAi7JDLQMiAIgCIAiBEQBaBkQBEARAyIAiAIgCigREAHFuplwXHkY9qmLsqSobTx6rPJLY1xx3OgKRvVc/dZ09tHm7L0zy6JZAUSyQaSWRYaSwEBpLsgKJZMKLsgKJZIKJZAUXZFhRLIsKLslYUXZFhRLJWOggEDoKyQUVZMKJZAUSyAolkWFF2RYUSyAolkBRLICiWSHRLIFREDohCAoqyBUSyAoJuiHuUthuUkX6LO1F0aaXJWOpJNbFZ5Y+TXFLwdHtVy0dJ//2Q==">
            <a:hlinkClick r:id="rId2"/>
          </p:cNvPr>
          <p:cNvSpPr>
            <a:spLocks noChangeAspect="1" noChangeArrowheads="1"/>
          </p:cNvSpPr>
          <p:nvPr/>
        </p:nvSpPr>
        <p:spPr bwMode="auto">
          <a:xfrm>
            <a:off x="-4154899" y="1677274"/>
            <a:ext cx="3333750" cy="2238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6" name="Picture 2" descr="Image result for online safety in school">
            <a:extLst>
              <a:ext uri="{FF2B5EF4-FFF2-40B4-BE49-F238E27FC236}">
                <a16:creationId xmlns:a16="http://schemas.microsoft.com/office/drawing/2014/main" id="{75A15CD8-619D-3BB3-6738-F3890EAFC1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4358" y="4365104"/>
            <a:ext cx="3092242" cy="2463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326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3" name="Rectangle 6152">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55" name="Group 6154">
            <a:extLst>
              <a:ext uri="{FF2B5EF4-FFF2-40B4-BE49-F238E27FC236}">
                <a16:creationId xmlns:a16="http://schemas.microsoft.com/office/drawing/2014/main" id="{30A6DB23-0C0E-401A-9D98-117AB6A50D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6156" name="Oval 6155">
              <a:extLst>
                <a:ext uri="{FF2B5EF4-FFF2-40B4-BE49-F238E27FC236}">
                  <a16:creationId xmlns:a16="http://schemas.microsoft.com/office/drawing/2014/main" id="{5273BFBE-FE1A-435E-AE56-7D2E95789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7" name="Oval 6156">
              <a:extLst>
                <a:ext uri="{FF2B5EF4-FFF2-40B4-BE49-F238E27FC236}">
                  <a16:creationId xmlns:a16="http://schemas.microsoft.com/office/drawing/2014/main" id="{A4D31599-5200-49B2-A785-7953989764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8" name="Oval 6157">
              <a:extLst>
                <a:ext uri="{FF2B5EF4-FFF2-40B4-BE49-F238E27FC236}">
                  <a16:creationId xmlns:a16="http://schemas.microsoft.com/office/drawing/2014/main" id="{5841AED9-5BC7-47E7-941C-35EB0BAC66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Oval 6158">
              <a:extLst>
                <a:ext uri="{FF2B5EF4-FFF2-40B4-BE49-F238E27FC236}">
                  <a16:creationId xmlns:a16="http://schemas.microsoft.com/office/drawing/2014/main" id="{92C2828F-069F-445B-9379-0747EA8AC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0" name="Oval 6159">
              <a:extLst>
                <a:ext uri="{FF2B5EF4-FFF2-40B4-BE49-F238E27FC236}">
                  <a16:creationId xmlns:a16="http://schemas.microsoft.com/office/drawing/2014/main" id="{AECEFDED-5260-44F3-A4DD-57D42112A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1" name="Oval 6160">
              <a:extLst>
                <a:ext uri="{FF2B5EF4-FFF2-40B4-BE49-F238E27FC236}">
                  <a16:creationId xmlns:a16="http://schemas.microsoft.com/office/drawing/2014/main" id="{5C90D502-4A5F-49FF-806A-67337B8BC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3" y="630935"/>
            <a:ext cx="3032526" cy="1438523"/>
          </a:xfrm>
          <a:noFill/>
        </p:spPr>
        <p:txBody>
          <a:bodyPr anchor="b">
            <a:normAutofit/>
          </a:bodyPr>
          <a:lstStyle/>
          <a:p>
            <a:pPr algn="l"/>
            <a:r>
              <a:rPr lang="en-GB" sz="4200" dirty="0">
                <a:solidFill>
                  <a:schemeClr val="bg1"/>
                </a:solidFill>
                <a:latin typeface="Comic Sans MS" pitchFamily="66" charset="0"/>
              </a:rPr>
              <a:t>Clubs</a:t>
            </a:r>
          </a:p>
        </p:txBody>
      </p:sp>
      <p:sp>
        <p:nvSpPr>
          <p:cNvPr id="6163" name="Rectangle 6162">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65" name="Group 6164">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6166" name="Straight Connector 6165">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7" name="Straight Connector 6166">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8" name="Straight Connector 6167">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9" name="Straight Connector 6168">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33219" y="630936"/>
            <a:ext cx="2163979" cy="269151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171" name="Group 6170">
            <a:extLst>
              <a:ext uri="{FF2B5EF4-FFF2-40B4-BE49-F238E27FC236}">
                <a16:creationId xmlns:a16="http://schemas.microsoft.com/office/drawing/2014/main" id="{298B576C-FDA2-46DE-8408-3A76DCF506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4" y="828636"/>
            <a:ext cx="304800" cy="322326"/>
            <a:chOff x="215328" y="-46937"/>
            <a:chExt cx="304800" cy="2773841"/>
          </a:xfrm>
        </p:grpSpPr>
        <p:cxnSp>
          <p:nvCxnSpPr>
            <p:cNvPr id="6172" name="Straight Connector 6171">
              <a:extLst>
                <a:ext uri="{FF2B5EF4-FFF2-40B4-BE49-F238E27FC236}">
                  <a16:creationId xmlns:a16="http://schemas.microsoft.com/office/drawing/2014/main" id="{94AEA101-943D-4073-AD87-C8D783165E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3" name="Straight Connector 6172">
              <a:extLst>
                <a:ext uri="{FF2B5EF4-FFF2-40B4-BE49-F238E27FC236}">
                  <a16:creationId xmlns:a16="http://schemas.microsoft.com/office/drawing/2014/main" id="{D103D701-5E08-4A2A-AE99-626C6463592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4" name="Straight Connector 6173">
              <a:extLst>
                <a:ext uri="{FF2B5EF4-FFF2-40B4-BE49-F238E27FC236}">
                  <a16:creationId xmlns:a16="http://schemas.microsoft.com/office/drawing/2014/main" id="{68DF778A-A412-4E7C-9B61-E33D13A532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5" name="Straight Connector 6174">
              <a:extLst>
                <a:ext uri="{FF2B5EF4-FFF2-40B4-BE49-F238E27FC236}">
                  <a16:creationId xmlns:a16="http://schemas.microsoft.com/office/drawing/2014/main" id="{4EC28832-D2CA-45C0-9C43-0AF9985324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177" name="Rectangle 617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79" name="Group 617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6180" name="Straight Connector 617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1" name="Straight Connector 618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2" name="Straight Connector 618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3" name="Straight Connector 618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429821" y="2519522"/>
            <a:ext cx="4098338" cy="2305002"/>
          </a:xfrm>
          <a:noFill/>
        </p:spPr>
        <p:txBody>
          <a:bodyPr anchor="t">
            <a:normAutofit/>
          </a:bodyPr>
          <a:lstStyle/>
          <a:p>
            <a:pPr marL="0" indent="0">
              <a:buNone/>
            </a:pPr>
            <a:r>
              <a:rPr lang="en-GB" sz="2400" dirty="0">
                <a:solidFill>
                  <a:schemeClr val="bg1"/>
                </a:solidFill>
                <a:latin typeface="Comic Sans MS" pitchFamily="66" charset="0"/>
              </a:rPr>
              <a:t>We offer a wide range of clubs. These start this week</a:t>
            </a:r>
            <a:r>
              <a:rPr lang="en-GB" sz="1600" dirty="0">
                <a:solidFill>
                  <a:schemeClr val="bg1"/>
                </a:solidFill>
                <a:latin typeface="Comic Sans MS" pitchFamily="66" charset="0"/>
              </a:rPr>
              <a:t> </a:t>
            </a:r>
            <a:r>
              <a:rPr lang="en-GB" sz="2800" dirty="0">
                <a:solidFill>
                  <a:schemeClr val="bg1"/>
                </a:solidFill>
                <a:latin typeface="Comic Sans MS" pitchFamily="66" charset="0"/>
              </a:rPr>
              <a:t>and are advertised on Class Dojo as well as the school website. </a:t>
            </a:r>
            <a:endParaRPr lang="en-GB" sz="2400" dirty="0">
              <a:solidFill>
                <a:schemeClr val="bg1"/>
              </a:solidFill>
              <a:latin typeface="Comic Sans MS" pitchFamily="66" charset="0"/>
            </a:endParaRP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33219" y="3437988"/>
            <a:ext cx="3371381" cy="269151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68</TotalTime>
  <Words>1515</Words>
  <Application>Microsoft Office PowerPoint</Application>
  <PresentationFormat>On-screen Show (4:3)</PresentationFormat>
  <Paragraphs>230</Paragraphs>
  <Slides>22</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Century Gothic</vt:lpstr>
      <vt:lpstr>Comic Sans MS</vt:lpstr>
      <vt:lpstr>Courier New</vt:lpstr>
      <vt:lpstr>Times New Roman</vt:lpstr>
      <vt:lpstr>Office Theme</vt:lpstr>
      <vt:lpstr>PowerPoint Presentation</vt:lpstr>
      <vt:lpstr>Introductions</vt:lpstr>
      <vt:lpstr>End of Year Expectations </vt:lpstr>
      <vt:lpstr>Writing </vt:lpstr>
      <vt:lpstr>PowerPoint Presentation</vt:lpstr>
      <vt:lpstr>Maths </vt:lpstr>
      <vt:lpstr>PowerPoint Presentation</vt:lpstr>
      <vt:lpstr>Reading </vt:lpstr>
      <vt:lpstr>PowerPoint Presentation</vt:lpstr>
      <vt:lpstr>Phonics </vt:lpstr>
      <vt:lpstr>Phonics </vt:lpstr>
      <vt:lpstr>PowerPoint Presentation</vt:lpstr>
      <vt:lpstr>Homework- Don’t Worry!</vt:lpstr>
      <vt:lpstr>Extra Information</vt:lpstr>
      <vt:lpstr>Trips</vt:lpstr>
      <vt:lpstr>PE</vt:lpstr>
      <vt:lpstr>School Rules </vt:lpstr>
      <vt:lpstr>Dojo Characters based on School Values</vt:lpstr>
      <vt:lpstr>Behaviour - Rewards</vt:lpstr>
      <vt:lpstr>Pupil involvement</vt:lpstr>
      <vt:lpstr> Online Safety</vt:lpstr>
      <vt:lpstr>Clubs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Julie</dc:creator>
  <cp:lastModifiedBy>Sarah Garner-Cowen</cp:lastModifiedBy>
  <cp:revision>114</cp:revision>
  <cp:lastPrinted>2016-05-18T06:50:00Z</cp:lastPrinted>
  <dcterms:created xsi:type="dcterms:W3CDTF">2010-10-03T15:56:32Z</dcterms:created>
  <dcterms:modified xsi:type="dcterms:W3CDTF">2025-09-08T12:47:48Z</dcterms:modified>
</cp:coreProperties>
</file>