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handoutMasterIdLst>
    <p:handoutMasterId r:id="rId16"/>
  </p:handoutMasterIdLst>
  <p:sldIdLst>
    <p:sldId id="256" r:id="rId2"/>
    <p:sldId id="271" r:id="rId3"/>
    <p:sldId id="258" r:id="rId4"/>
    <p:sldId id="304" r:id="rId5"/>
    <p:sldId id="264" r:id="rId6"/>
    <p:sldId id="305" r:id="rId7"/>
    <p:sldId id="294" r:id="rId8"/>
    <p:sldId id="293" r:id="rId9"/>
    <p:sldId id="262" r:id="rId10"/>
    <p:sldId id="300" r:id="rId11"/>
    <p:sldId id="301" r:id="rId12"/>
    <p:sldId id="290" r:id="rId13"/>
    <p:sldId id="306" r:id="rId14"/>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F49555-D5D7-4C3A-AD22-06921E3AB730}" v="34" dt="2023-09-12T12:28:09.1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5" d="100"/>
          <a:sy n="85" d="100"/>
        </p:scale>
        <p:origin x="155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4" y="0"/>
            <a:ext cx="2945659" cy="496411"/>
          </a:xfrm>
          <a:prstGeom prst="rect">
            <a:avLst/>
          </a:prstGeom>
        </p:spPr>
        <p:txBody>
          <a:bodyPr vert="horz" lIns="91440" tIns="45720" rIns="91440" bIns="45720" rtlCol="0"/>
          <a:lstStyle>
            <a:lvl1pPr algn="r">
              <a:defRPr sz="1200"/>
            </a:lvl1pPr>
          </a:lstStyle>
          <a:p>
            <a:fld id="{6696BED9-ABFB-4179-B6FB-715720E9CCDA}" type="datetimeFigureOut">
              <a:rPr lang="en-GB" smtClean="0"/>
              <a:pPr/>
              <a:t>05/09/2025</a:t>
            </a:fld>
            <a:endParaRPr lang="en-GB" dirty="0"/>
          </a:p>
        </p:txBody>
      </p:sp>
      <p:sp>
        <p:nvSpPr>
          <p:cNvPr id="4" name="Footer Placeholder 3"/>
          <p:cNvSpPr>
            <a:spLocks noGrp="1"/>
          </p:cNvSpPr>
          <p:nvPr>
            <p:ph type="ftr" sz="quarter" idx="2"/>
          </p:nvPr>
        </p:nvSpPr>
        <p:spPr>
          <a:xfrm>
            <a:off x="1"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4" y="9430091"/>
            <a:ext cx="2945659" cy="496411"/>
          </a:xfrm>
          <a:prstGeom prst="rect">
            <a:avLst/>
          </a:prstGeom>
        </p:spPr>
        <p:txBody>
          <a:bodyPr vert="horz" lIns="91440" tIns="45720" rIns="91440" bIns="45720" rtlCol="0" anchor="b"/>
          <a:lstStyle>
            <a:lvl1pPr algn="r">
              <a:defRPr sz="1200"/>
            </a:lvl1pPr>
          </a:lstStyle>
          <a:p>
            <a:fld id="{059EA52D-3D06-4916-8152-244AEF6CAC30}" type="slidenum">
              <a:rPr lang="en-GB" smtClean="0"/>
              <a:pPr/>
              <a:t>‹#›</a:t>
            </a:fld>
            <a:endParaRPr lang="en-GB" dirty="0"/>
          </a:p>
        </p:txBody>
      </p:sp>
    </p:spTree>
    <p:extLst>
      <p:ext uri="{BB962C8B-B14F-4D97-AF65-F5344CB8AC3E}">
        <p14:creationId xmlns:p14="http://schemas.microsoft.com/office/powerpoint/2010/main" val="4804312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41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4" y="0"/>
            <a:ext cx="2945659" cy="496411"/>
          </a:xfrm>
          <a:prstGeom prst="rect">
            <a:avLst/>
          </a:prstGeom>
        </p:spPr>
        <p:txBody>
          <a:bodyPr vert="horz" lIns="91440" tIns="45720" rIns="91440" bIns="45720" rtlCol="0"/>
          <a:lstStyle>
            <a:lvl1pPr algn="r">
              <a:defRPr sz="1200"/>
            </a:lvl1pPr>
          </a:lstStyle>
          <a:p>
            <a:fld id="{99C60701-D237-4A45-9ED0-A1E9B37890B7}" type="datetimeFigureOut">
              <a:rPr lang="en-GB" smtClean="0"/>
              <a:pPr/>
              <a:t>05/09/2025</a:t>
            </a:fld>
            <a:endParaRPr lang="en-GB" dirty="0"/>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0091"/>
            <a:ext cx="2945659" cy="49641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4" y="9430091"/>
            <a:ext cx="2945659" cy="496411"/>
          </a:xfrm>
          <a:prstGeom prst="rect">
            <a:avLst/>
          </a:prstGeom>
        </p:spPr>
        <p:txBody>
          <a:bodyPr vert="horz" lIns="91440" tIns="45720" rIns="91440" bIns="45720" rtlCol="0" anchor="b"/>
          <a:lstStyle>
            <a:lvl1pPr algn="r">
              <a:defRPr sz="1200"/>
            </a:lvl1pPr>
          </a:lstStyle>
          <a:p>
            <a:fld id="{53393917-557E-4F68-BD45-F1096381A949}" type="slidenum">
              <a:rPr lang="en-GB" smtClean="0"/>
              <a:pPr/>
              <a:t>‹#›</a:t>
            </a:fld>
            <a:endParaRPr lang="en-GB" dirty="0"/>
          </a:p>
        </p:txBody>
      </p:sp>
    </p:spTree>
    <p:extLst>
      <p:ext uri="{BB962C8B-B14F-4D97-AF65-F5344CB8AC3E}">
        <p14:creationId xmlns:p14="http://schemas.microsoft.com/office/powerpoint/2010/main" val="275556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a:t>
            </a:fld>
            <a:endParaRPr lang="en-GB" dirty="0"/>
          </a:p>
        </p:txBody>
      </p:sp>
    </p:spTree>
    <p:extLst>
      <p:ext uri="{BB962C8B-B14F-4D97-AF65-F5344CB8AC3E}">
        <p14:creationId xmlns:p14="http://schemas.microsoft.com/office/powerpoint/2010/main" val="142059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3</a:t>
            </a:fld>
            <a:endParaRPr lang="en-GB" dirty="0"/>
          </a:p>
        </p:txBody>
      </p:sp>
    </p:spTree>
    <p:extLst>
      <p:ext uri="{BB962C8B-B14F-4D97-AF65-F5344CB8AC3E}">
        <p14:creationId xmlns:p14="http://schemas.microsoft.com/office/powerpoint/2010/main" val="3299427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5</a:t>
            </a:fld>
            <a:endParaRPr lang="en-GB" dirty="0"/>
          </a:p>
        </p:txBody>
      </p:sp>
    </p:spTree>
    <p:extLst>
      <p:ext uri="{BB962C8B-B14F-4D97-AF65-F5344CB8AC3E}">
        <p14:creationId xmlns:p14="http://schemas.microsoft.com/office/powerpoint/2010/main" val="96369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7</a:t>
            </a:fld>
            <a:endParaRPr lang="en-GB" dirty="0"/>
          </a:p>
        </p:txBody>
      </p:sp>
    </p:spTree>
    <p:extLst>
      <p:ext uri="{BB962C8B-B14F-4D97-AF65-F5344CB8AC3E}">
        <p14:creationId xmlns:p14="http://schemas.microsoft.com/office/powerpoint/2010/main" val="39969603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8</a:t>
            </a:fld>
            <a:endParaRPr lang="en-GB" dirty="0"/>
          </a:p>
        </p:txBody>
      </p:sp>
    </p:spTree>
    <p:extLst>
      <p:ext uri="{BB962C8B-B14F-4D97-AF65-F5344CB8AC3E}">
        <p14:creationId xmlns:p14="http://schemas.microsoft.com/office/powerpoint/2010/main" val="3174916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9</a:t>
            </a:fld>
            <a:endParaRPr lang="en-GB" dirty="0"/>
          </a:p>
        </p:txBody>
      </p:sp>
    </p:spTree>
    <p:extLst>
      <p:ext uri="{BB962C8B-B14F-4D97-AF65-F5344CB8AC3E}">
        <p14:creationId xmlns:p14="http://schemas.microsoft.com/office/powerpoint/2010/main" val="1316170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12</a:t>
            </a:fld>
            <a:endParaRPr lang="en-GB" dirty="0"/>
          </a:p>
        </p:txBody>
      </p:sp>
    </p:spTree>
    <p:extLst>
      <p:ext uri="{BB962C8B-B14F-4D97-AF65-F5344CB8AC3E}">
        <p14:creationId xmlns:p14="http://schemas.microsoft.com/office/powerpoint/2010/main" val="9636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3393917-557E-4F68-BD45-F1096381A949}" type="slidenum">
              <a:rPr lang="en-GB" smtClean="0"/>
              <a:pPr/>
              <a:t>13</a:t>
            </a:fld>
            <a:endParaRPr lang="en-GB" dirty="0"/>
          </a:p>
        </p:txBody>
      </p:sp>
    </p:spTree>
    <p:extLst>
      <p:ext uri="{BB962C8B-B14F-4D97-AF65-F5344CB8AC3E}">
        <p14:creationId xmlns:p14="http://schemas.microsoft.com/office/powerpoint/2010/main" val="524975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5832630-DD4A-435F-892A-1BA0CD93E034}" type="datetimeFigureOut">
              <a:rPr lang="en-GB" smtClean="0"/>
              <a:pPr/>
              <a:t>05/09/2025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41A9EFA-21F9-456F-B873-C53966E94BBF}"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alpha val="61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832630-DD4A-435F-892A-1BA0CD93E034}" type="datetimeFigureOut">
              <a:rPr lang="en-GB" smtClean="0"/>
              <a:pPr/>
              <a:t>05/09/2025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1A9EFA-21F9-456F-B873-C53966E94BBF}"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PrElJLAqccCFQyX2wodXfIBEw&amp;url=http://www.troyareasd.org/Page/1415&amp;ei=aFvOVfrwFYyu7gbd5IeYAQ&amp;bvm=bv.99804247,d.ZGU&amp;psig=AFQjCNFl9XiAU-_2u2uznKj65JdfUvs-uA&amp;ust=1439673563055986"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uk/url?sa=i&amp;rct=j&amp;q=&amp;esrc=s&amp;source=images&amp;cd=&amp;cad=rja&amp;uact=8&amp;ved=0CAcQjRxqFQoTCOb-y_O-qccCFWgX2wodQfEF9g&amp;url=http://www.teachhub.com/12-sure-fire-ways-parents-and-teachers-can-work-together-motivate-students&amp;ei=G1rOVaaFMuiu7AbB4pewDw&amp;bvm=bv.99804247,d.ZGU&amp;psig=AFQjCNF_xGw8bzsBpkVsyuoWefrSxAdYag&amp;ust=143967316626553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CAcQjRxqFQoTCNLU6bfl78cCFcJeGgod5cAFoQ&amp;url=http://www.heberprimaryschool.com/2013/10/23/sc32/&amp;psig=AFQjCNG8xUMrWCpV_8hY5ePDsBIH2bsn6w&amp;ust=1442088751305347"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A4DC59FE-95C7-4792-8613-8387631B1D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185A6740-C8AC-4AF4-8DED-DF2AE7C5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B0287ED7-11F5-4988-9536-ED300C63D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6F435B82-54F0-40A8-98AC-308BBE4001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63E91545-5C3B-46A8-84FE-3866AC17D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8E118785-E32F-4098-BA19-715FB4D32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218661B7-47E9-4CFA-9D23-D94826CD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Rectangle 23">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2" name="Rectangle 31">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5" name="Straight Connector 34">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Subtitle 2"/>
          <p:cNvSpPr>
            <a:spLocks noGrp="1"/>
          </p:cNvSpPr>
          <p:nvPr>
            <p:ph type="subTitle" idx="1"/>
          </p:nvPr>
        </p:nvSpPr>
        <p:spPr>
          <a:xfrm>
            <a:off x="404020" y="1865876"/>
            <a:ext cx="4421294" cy="2682406"/>
          </a:xfrm>
          <a:noFill/>
        </p:spPr>
        <p:txBody>
          <a:bodyPr anchor="t">
            <a:normAutofit/>
          </a:bodyPr>
          <a:lstStyle/>
          <a:p>
            <a:pPr algn="l">
              <a:spcBef>
                <a:spcPts val="0"/>
              </a:spcBef>
              <a:spcAft>
                <a:spcPts val="600"/>
              </a:spcAft>
            </a:pPr>
            <a:r>
              <a:rPr lang="en-GB" dirty="0">
                <a:solidFill>
                  <a:schemeClr val="bg1"/>
                </a:solidFill>
                <a:latin typeface="Comic Sans MS" panose="030F0702030302020204" pitchFamily="66" charset="0"/>
              </a:rPr>
              <a:t>Welcome to our </a:t>
            </a:r>
            <a:br>
              <a:rPr lang="en-GB" dirty="0">
                <a:solidFill>
                  <a:schemeClr val="bg1"/>
                </a:solidFill>
                <a:latin typeface="Comic Sans MS" panose="030F0702030302020204" pitchFamily="66" charset="0"/>
              </a:rPr>
            </a:br>
            <a:r>
              <a:rPr lang="en-GB" dirty="0">
                <a:solidFill>
                  <a:schemeClr val="bg1"/>
                </a:solidFill>
                <a:latin typeface="Comic Sans MS" panose="030F0702030302020204" pitchFamily="66" charset="0"/>
              </a:rPr>
              <a:t>Information Evening </a:t>
            </a:r>
          </a:p>
          <a:p>
            <a:pPr algn="l">
              <a:spcBef>
                <a:spcPts val="0"/>
              </a:spcBef>
              <a:spcAft>
                <a:spcPts val="600"/>
              </a:spcAft>
            </a:pPr>
            <a:endParaRPr lang="en-GB" dirty="0">
              <a:solidFill>
                <a:schemeClr val="bg1"/>
              </a:solidFill>
              <a:latin typeface="Comic Sans MS" panose="030F0702030302020204" pitchFamily="66" charset="0"/>
            </a:endParaRPr>
          </a:p>
          <a:p>
            <a:pPr algn="l">
              <a:spcBef>
                <a:spcPts val="0"/>
              </a:spcBef>
              <a:spcAft>
                <a:spcPts val="600"/>
              </a:spcAft>
            </a:pPr>
            <a:r>
              <a:rPr lang="en-GB" dirty="0">
                <a:solidFill>
                  <a:schemeClr val="bg1"/>
                </a:solidFill>
                <a:latin typeface="Comic Sans MS"/>
              </a:rPr>
              <a:t>Cheeky Chimps</a:t>
            </a:r>
          </a:p>
          <a:p>
            <a:pPr algn="l">
              <a:spcBef>
                <a:spcPts val="0"/>
              </a:spcBef>
              <a:spcAft>
                <a:spcPts val="600"/>
              </a:spcAft>
            </a:pPr>
            <a:endParaRPr lang="en-GB" dirty="0">
              <a:solidFill>
                <a:schemeClr val="bg1"/>
              </a:solidFill>
              <a:latin typeface="Comic Sans MS" panose="030F0702030302020204" pitchFamily="66" charset="0"/>
            </a:endParaRPr>
          </a:p>
        </p:txBody>
      </p:sp>
      <p:grpSp>
        <p:nvGrpSpPr>
          <p:cNvPr id="40" name="Group 39">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4" y="1169749"/>
            <a:ext cx="304800" cy="322326"/>
            <a:chOff x="215328" y="-46937"/>
            <a:chExt cx="304800" cy="2773841"/>
          </a:xfrm>
        </p:grpSpPr>
        <p:cxnSp>
          <p:nvCxnSpPr>
            <p:cNvPr id="41" name="Straight Connector 40">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31" name="Picture 30"/>
          <p:cNvPicPr/>
          <p:nvPr/>
        </p:nvPicPr>
        <p:blipFill>
          <a:blip r:embed="rId3" cstate="print"/>
          <a:srcRect l="3166" r="3166"/>
          <a:stretch>
            <a:fillRect/>
          </a:stretch>
        </p:blipFill>
        <p:spPr bwMode="auto">
          <a:xfrm>
            <a:off x="4644008" y="1340768"/>
            <a:ext cx="4178002" cy="3888432"/>
          </a:xfrm>
          <a:prstGeom prst="rect">
            <a:avLst/>
          </a:prstGeom>
          <a:noFill/>
          <a:ln w="9525" algn="in">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 name="Rectangle 63">
            <a:extLst>
              <a:ext uri="{FF2B5EF4-FFF2-40B4-BE49-F238E27FC236}">
                <a16:creationId xmlns:a16="http://schemas.microsoft.com/office/drawing/2014/main" id="{EDC07B27-4E3C-4BCF-ABDB-6AA72857C0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500"/>
            <a:ext cx="9143999" cy="6858000"/>
          </a:xfrm>
          <a:prstGeom prst="rect">
            <a:avLst/>
          </a:prstGeom>
          <a:gradFill>
            <a:gsLst>
              <a:gs pos="19000">
                <a:srgbClr val="000000">
                  <a:alpha val="96000"/>
                </a:srgbClr>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83D11BE6-2A04-4DBB-842D-88602B5E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58902" y="12437"/>
            <a:ext cx="8785098" cy="6844063"/>
          </a:xfrm>
          <a:prstGeom prst="rect">
            <a:avLst/>
          </a:prstGeom>
          <a:gradFill>
            <a:gsLst>
              <a:gs pos="0">
                <a:srgbClr val="000000">
                  <a:alpha val="71765"/>
                </a:srgbClr>
              </a:gs>
              <a:gs pos="100000">
                <a:schemeClr val="accent1">
                  <a:alpha val="20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2A05E02A-9AA9-45EC-B87B-B46F043F3F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 y="2724072"/>
            <a:ext cx="9144005" cy="4114801"/>
          </a:xfrm>
          <a:prstGeom prst="rect">
            <a:avLst/>
          </a:prstGeom>
          <a:gradFill>
            <a:gsLst>
              <a:gs pos="30000">
                <a:schemeClr val="accent1">
                  <a:lumMod val="75000"/>
                  <a:alpha val="19000"/>
                </a:schemeClr>
              </a:gs>
              <a:gs pos="100000">
                <a:schemeClr val="accent1">
                  <a:alpha val="24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0E91EDBA-E8E0-4575-8147-B700345215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39504" y="2144129"/>
            <a:ext cx="6858003" cy="2566746"/>
          </a:xfrm>
          <a:prstGeom prst="rect">
            <a:avLst/>
          </a:prstGeom>
          <a:gradFill>
            <a:gsLst>
              <a:gs pos="0">
                <a:schemeClr val="accent1">
                  <a:alpha val="52000"/>
                </a:schemeClr>
              </a:gs>
              <a:gs pos="76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4927" y="559703"/>
            <a:ext cx="7400498" cy="1167495"/>
          </a:xfrm>
        </p:spPr>
        <p:txBody>
          <a:bodyPr vert="horz" lIns="91440" tIns="45720" rIns="91440" bIns="45720" rtlCol="0" anchor="b">
            <a:normAutofit/>
          </a:bodyPr>
          <a:lstStyle/>
          <a:p>
            <a:pPr>
              <a:lnSpc>
                <a:spcPct val="90000"/>
              </a:lnSpc>
            </a:pPr>
            <a:r>
              <a:rPr lang="en-US" sz="4200">
                <a:solidFill>
                  <a:srgbClr val="FFFFFF"/>
                </a:solidFill>
              </a:rPr>
              <a:t>Introductions</a:t>
            </a:r>
          </a:p>
        </p:txBody>
      </p:sp>
      <p:sp>
        <p:nvSpPr>
          <p:cNvPr id="72" name="Rectangle 71">
            <a:extLst>
              <a:ext uri="{FF2B5EF4-FFF2-40B4-BE49-F238E27FC236}">
                <a16:creationId xmlns:a16="http://schemas.microsoft.com/office/drawing/2014/main" id="{DFEE4473-A122-4E96-8C31-B4C5AAA27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342" y="2706446"/>
            <a:ext cx="9143997" cy="3711900"/>
          </a:xfrm>
          <a:prstGeom prst="rect">
            <a:avLst/>
          </a:prstGeom>
          <a:gradFill>
            <a:gsLst>
              <a:gs pos="0">
                <a:srgbClr val="000000">
                  <a:alpha val="50000"/>
                </a:srgbClr>
              </a:gs>
              <a:gs pos="92000">
                <a:schemeClr val="accent1">
                  <a:lumMod val="75000"/>
                  <a:alpha val="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456B76F5-3C7C-0A63-3E92-901CA1E0A5F6}"/>
              </a:ext>
            </a:extLst>
          </p:cNvPr>
          <p:cNvSpPr txBox="1"/>
          <p:nvPr/>
        </p:nvSpPr>
        <p:spPr>
          <a:xfrm>
            <a:off x="357579" y="4319807"/>
            <a:ext cx="2211475" cy="461665"/>
          </a:xfrm>
          <a:prstGeom prst="rect">
            <a:avLst/>
          </a:prstGeom>
          <a:noFill/>
        </p:spPr>
        <p:txBody>
          <a:bodyPr wrap="square" rtlCol="0">
            <a:spAutoFit/>
          </a:bodyPr>
          <a:lstStyle/>
          <a:p>
            <a:r>
              <a:rPr lang="en-GB" sz="2400" dirty="0">
                <a:solidFill>
                  <a:schemeClr val="bg1"/>
                </a:solidFill>
              </a:rPr>
              <a:t>Mrs King</a:t>
            </a:r>
          </a:p>
        </p:txBody>
      </p:sp>
      <p:sp>
        <p:nvSpPr>
          <p:cNvPr id="13" name="TextBox 12">
            <a:extLst>
              <a:ext uri="{FF2B5EF4-FFF2-40B4-BE49-F238E27FC236}">
                <a16:creationId xmlns:a16="http://schemas.microsoft.com/office/drawing/2014/main" id="{AD5DA934-F90C-B6B6-BC0C-43A808755298}"/>
              </a:ext>
            </a:extLst>
          </p:cNvPr>
          <p:cNvSpPr txBox="1"/>
          <p:nvPr/>
        </p:nvSpPr>
        <p:spPr>
          <a:xfrm>
            <a:off x="2360521" y="4328620"/>
            <a:ext cx="2211475" cy="461665"/>
          </a:xfrm>
          <a:prstGeom prst="rect">
            <a:avLst/>
          </a:prstGeom>
          <a:noFill/>
        </p:spPr>
        <p:txBody>
          <a:bodyPr wrap="square" rtlCol="0">
            <a:spAutoFit/>
          </a:bodyPr>
          <a:lstStyle/>
          <a:p>
            <a:r>
              <a:rPr lang="en-GB" sz="2400" dirty="0">
                <a:solidFill>
                  <a:schemeClr val="bg1"/>
                </a:solidFill>
              </a:rPr>
              <a:t>Mrs Johnson </a:t>
            </a:r>
          </a:p>
        </p:txBody>
      </p:sp>
      <p:pic>
        <p:nvPicPr>
          <p:cNvPr id="4" name="Picture 3">
            <a:extLst>
              <a:ext uri="{FF2B5EF4-FFF2-40B4-BE49-F238E27FC236}">
                <a16:creationId xmlns:a16="http://schemas.microsoft.com/office/drawing/2014/main" id="{37B2E4E2-B1C8-42A6-8E09-D25B7D80B972}"/>
              </a:ext>
            </a:extLst>
          </p:cNvPr>
          <p:cNvPicPr>
            <a:picLocks noChangeAspect="1"/>
          </p:cNvPicPr>
          <p:nvPr/>
        </p:nvPicPr>
        <p:blipFill>
          <a:blip r:embed="rId2"/>
          <a:stretch>
            <a:fillRect/>
          </a:stretch>
        </p:blipFill>
        <p:spPr>
          <a:xfrm>
            <a:off x="4585876" y="2285919"/>
            <a:ext cx="1745811" cy="1778342"/>
          </a:xfrm>
          <a:prstGeom prst="rect">
            <a:avLst/>
          </a:prstGeom>
        </p:spPr>
      </p:pic>
      <p:sp>
        <p:nvSpPr>
          <p:cNvPr id="14" name="TextBox 13">
            <a:extLst>
              <a:ext uri="{FF2B5EF4-FFF2-40B4-BE49-F238E27FC236}">
                <a16:creationId xmlns:a16="http://schemas.microsoft.com/office/drawing/2014/main" id="{C6E3E59D-7A15-4390-A8AA-587CFA0B1424}"/>
              </a:ext>
            </a:extLst>
          </p:cNvPr>
          <p:cNvSpPr txBox="1"/>
          <p:nvPr/>
        </p:nvSpPr>
        <p:spPr>
          <a:xfrm>
            <a:off x="4645350" y="4328620"/>
            <a:ext cx="2211475" cy="461665"/>
          </a:xfrm>
          <a:prstGeom prst="rect">
            <a:avLst/>
          </a:prstGeom>
          <a:noFill/>
        </p:spPr>
        <p:txBody>
          <a:bodyPr wrap="square" rtlCol="0">
            <a:spAutoFit/>
          </a:bodyPr>
          <a:lstStyle/>
          <a:p>
            <a:r>
              <a:rPr lang="en-GB" sz="2400" dirty="0">
                <a:solidFill>
                  <a:schemeClr val="bg1"/>
                </a:solidFill>
              </a:rPr>
              <a:t>Miss Tully </a:t>
            </a:r>
          </a:p>
        </p:txBody>
      </p:sp>
      <p:pic>
        <p:nvPicPr>
          <p:cNvPr id="5" name="Picture 4">
            <a:extLst>
              <a:ext uri="{FF2B5EF4-FFF2-40B4-BE49-F238E27FC236}">
                <a16:creationId xmlns:a16="http://schemas.microsoft.com/office/drawing/2014/main" id="{319D67E7-55AC-4C9A-93FF-F52E1DE4D009}"/>
              </a:ext>
            </a:extLst>
          </p:cNvPr>
          <p:cNvPicPr>
            <a:picLocks noChangeAspect="1"/>
          </p:cNvPicPr>
          <p:nvPr/>
        </p:nvPicPr>
        <p:blipFill>
          <a:blip r:embed="rId3"/>
          <a:stretch>
            <a:fillRect/>
          </a:stretch>
        </p:blipFill>
        <p:spPr>
          <a:xfrm>
            <a:off x="6812426" y="2268288"/>
            <a:ext cx="1850835" cy="1845106"/>
          </a:xfrm>
          <a:prstGeom prst="rect">
            <a:avLst/>
          </a:prstGeom>
        </p:spPr>
      </p:pic>
      <p:sp>
        <p:nvSpPr>
          <p:cNvPr id="15" name="TextBox 14">
            <a:extLst>
              <a:ext uri="{FF2B5EF4-FFF2-40B4-BE49-F238E27FC236}">
                <a16:creationId xmlns:a16="http://schemas.microsoft.com/office/drawing/2014/main" id="{C710126B-C0EB-487F-A6B9-E6B0C59B03B9}"/>
              </a:ext>
            </a:extLst>
          </p:cNvPr>
          <p:cNvSpPr txBox="1"/>
          <p:nvPr/>
        </p:nvSpPr>
        <p:spPr>
          <a:xfrm>
            <a:off x="6926401" y="4328620"/>
            <a:ext cx="2211475" cy="461665"/>
          </a:xfrm>
          <a:prstGeom prst="rect">
            <a:avLst/>
          </a:prstGeom>
          <a:noFill/>
        </p:spPr>
        <p:txBody>
          <a:bodyPr wrap="square" rtlCol="0">
            <a:spAutoFit/>
          </a:bodyPr>
          <a:lstStyle/>
          <a:p>
            <a:r>
              <a:rPr lang="en-GB" sz="2400" dirty="0">
                <a:solidFill>
                  <a:schemeClr val="bg1"/>
                </a:solidFill>
              </a:rPr>
              <a:t>Mr Wood </a:t>
            </a:r>
          </a:p>
        </p:txBody>
      </p:sp>
      <p:pic>
        <p:nvPicPr>
          <p:cNvPr id="6" name="Picture 5">
            <a:extLst>
              <a:ext uri="{FF2B5EF4-FFF2-40B4-BE49-F238E27FC236}">
                <a16:creationId xmlns:a16="http://schemas.microsoft.com/office/drawing/2014/main" id="{0804C838-D266-4BD9-B1D0-DAB908FE3ECA}"/>
              </a:ext>
            </a:extLst>
          </p:cNvPr>
          <p:cNvPicPr>
            <a:picLocks noChangeAspect="1"/>
          </p:cNvPicPr>
          <p:nvPr/>
        </p:nvPicPr>
        <p:blipFill>
          <a:blip r:embed="rId4"/>
          <a:stretch>
            <a:fillRect/>
          </a:stretch>
        </p:blipFill>
        <p:spPr>
          <a:xfrm>
            <a:off x="193352" y="2326849"/>
            <a:ext cx="1745811" cy="1897620"/>
          </a:xfrm>
          <a:prstGeom prst="rect">
            <a:avLst/>
          </a:prstGeom>
        </p:spPr>
      </p:pic>
      <p:pic>
        <p:nvPicPr>
          <p:cNvPr id="7" name="Picture 6">
            <a:extLst>
              <a:ext uri="{FF2B5EF4-FFF2-40B4-BE49-F238E27FC236}">
                <a16:creationId xmlns:a16="http://schemas.microsoft.com/office/drawing/2014/main" id="{9325359F-0A3B-45D5-B7F2-39B5F1B3CB59}"/>
              </a:ext>
            </a:extLst>
          </p:cNvPr>
          <p:cNvPicPr>
            <a:picLocks noChangeAspect="1"/>
          </p:cNvPicPr>
          <p:nvPr/>
        </p:nvPicPr>
        <p:blipFill>
          <a:blip r:embed="rId5"/>
          <a:stretch>
            <a:fillRect/>
          </a:stretch>
        </p:blipFill>
        <p:spPr>
          <a:xfrm>
            <a:off x="2276634" y="2345400"/>
            <a:ext cx="1816456" cy="1845107"/>
          </a:xfrm>
          <a:prstGeom prst="rect">
            <a:avLst/>
          </a:prstGeom>
        </p:spPr>
      </p:pic>
    </p:spTree>
    <p:extLst>
      <p:ext uri="{BB962C8B-B14F-4D97-AF65-F5344CB8AC3E}">
        <p14:creationId xmlns:p14="http://schemas.microsoft.com/office/powerpoint/2010/main" val="20615622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495030" y="2767106"/>
            <a:ext cx="2160621" cy="3071906"/>
          </a:xfrm>
        </p:spPr>
        <p:txBody>
          <a:bodyPr vert="horz" lIns="91440" tIns="45720" rIns="91440" bIns="45720" rtlCol="0" anchor="t">
            <a:normAutofit/>
          </a:bodyPr>
          <a:lstStyle/>
          <a:p>
            <a:pPr algn="l">
              <a:lnSpc>
                <a:spcPct val="90000"/>
              </a:lnSpc>
            </a:pPr>
            <a:r>
              <a:rPr lang="en-US" sz="3000" kern="1200">
                <a:solidFill>
                  <a:srgbClr val="FFFFFF"/>
                </a:solidFill>
                <a:latin typeface="+mj-lt"/>
                <a:ea typeface="+mj-ea"/>
                <a:cs typeface="+mj-cs"/>
              </a:rPr>
              <a:t>End of Year Expectations </a:t>
            </a:r>
          </a:p>
        </p:txBody>
      </p:sp>
      <p:pic>
        <p:nvPicPr>
          <p:cNvPr id="2050" name="Picture 2"/>
          <p:cNvPicPr>
            <a:picLocks noChangeAspect="1" noChangeArrowheads="1"/>
          </p:cNvPicPr>
          <p:nvPr/>
        </p:nvPicPr>
        <p:blipFill>
          <a:blip r:embed="rId3" cstate="print"/>
          <a:srcRect/>
          <a:stretch>
            <a:fillRect/>
          </a:stretch>
        </p:blipFill>
        <p:spPr bwMode="auto">
          <a:xfrm>
            <a:off x="3491880" y="1052736"/>
            <a:ext cx="4784204" cy="4523678"/>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981D913-9800-49A0-866D-6E7F3F6F2BB3}"/>
              </a:ext>
            </a:extLst>
          </p:cNvPr>
          <p:cNvPicPr>
            <a:picLocks noChangeAspect="1"/>
          </p:cNvPicPr>
          <p:nvPr/>
        </p:nvPicPr>
        <p:blipFill>
          <a:blip r:embed="rId2"/>
          <a:stretch>
            <a:fillRect/>
          </a:stretch>
        </p:blipFill>
        <p:spPr>
          <a:xfrm>
            <a:off x="0" y="1385902"/>
            <a:ext cx="9144000" cy="4086196"/>
          </a:xfrm>
          <a:prstGeom prst="rect">
            <a:avLst/>
          </a:prstGeom>
        </p:spPr>
      </p:pic>
    </p:spTree>
    <p:extLst>
      <p:ext uri="{BB962C8B-B14F-4D97-AF65-F5344CB8AC3E}">
        <p14:creationId xmlns:p14="http://schemas.microsoft.com/office/powerpoint/2010/main" val="26063887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31" name="Group 5130">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5132" name="Oval 5131">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Oval 5132">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4" name="Oval 5133">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Oval 5134">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6" name="Oval 5135">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7" name="Oval 5136">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a:solidFill>
                  <a:schemeClr val="bg1"/>
                </a:solidFill>
                <a:latin typeface="Comic Sans MS" pitchFamily="66" charset="0"/>
              </a:rPr>
              <a:t>Homework</a:t>
            </a:r>
          </a:p>
        </p:txBody>
      </p:sp>
      <p:sp>
        <p:nvSpPr>
          <p:cNvPr id="5139" name="Rectangle 5138">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1" name="Group 5140">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5142" name="Straight Connector 5141">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3" name="Straight Connector 5142">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4" name="Straight Connector 5143">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45" name="Straight Connector 5144">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5147" name="Rectangle 514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49" name="Group 514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5150" name="Straight Connector 514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1" name="Straight Connector 515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2" name="Straight Connector 515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53" name="Straight Connector 515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272115" y="1798066"/>
            <a:ext cx="4997199" cy="3818602"/>
          </a:xfrm>
          <a:noFill/>
        </p:spPr>
        <p:txBody>
          <a:bodyPr anchor="t">
            <a:normAutofit fontScale="77500" lnSpcReduction="20000"/>
          </a:bodyPr>
          <a:lstStyle/>
          <a:p>
            <a:r>
              <a:rPr lang="en-GB" sz="2300" dirty="0">
                <a:solidFill>
                  <a:schemeClr val="bg1"/>
                </a:solidFill>
                <a:latin typeface="Comic Sans MS" pitchFamily="66" charset="0"/>
              </a:rPr>
              <a:t>Reading – at least 4 times a week (diaries and books need to be in school everyday)</a:t>
            </a:r>
          </a:p>
          <a:p>
            <a:endParaRPr lang="en-GB" sz="2300" dirty="0">
              <a:solidFill>
                <a:schemeClr val="bg1"/>
              </a:solidFill>
              <a:latin typeface="Comic Sans MS" pitchFamily="66" charset="0"/>
            </a:endParaRPr>
          </a:p>
          <a:p>
            <a:r>
              <a:rPr lang="en-GB" sz="2300" dirty="0">
                <a:solidFill>
                  <a:schemeClr val="bg1"/>
                </a:solidFill>
                <a:latin typeface="Comic Sans MS" pitchFamily="66" charset="0"/>
              </a:rPr>
              <a:t>Homework books – Given out on Friday (returned on Wednesday)</a:t>
            </a:r>
          </a:p>
          <a:p>
            <a:endParaRPr lang="en-GB" sz="2300" dirty="0">
              <a:solidFill>
                <a:schemeClr val="bg1"/>
              </a:solidFill>
              <a:latin typeface="Comic Sans MS" pitchFamily="66" charset="0"/>
            </a:endParaRPr>
          </a:p>
          <a:p>
            <a:r>
              <a:rPr lang="en-GB" sz="2300" dirty="0">
                <a:solidFill>
                  <a:schemeClr val="bg1"/>
                </a:solidFill>
                <a:latin typeface="Comic Sans MS" pitchFamily="66" charset="0"/>
              </a:rPr>
              <a:t>Weekly spelling sheets – due to change in spelling scheme that follows morphology – some spellings sent home might be for two weeks but an fluency activity will be sent home on the second Friday for the children to practise. </a:t>
            </a:r>
          </a:p>
          <a:p>
            <a:pPr marL="0" indent="0">
              <a:buNone/>
            </a:pPr>
            <a:endParaRPr lang="en-GB" sz="2300" dirty="0">
              <a:solidFill>
                <a:schemeClr val="bg1"/>
              </a:solidFill>
              <a:latin typeface="Comic Sans MS" pitchFamily="66" charset="0"/>
            </a:endParaRPr>
          </a:p>
          <a:p>
            <a:r>
              <a:rPr lang="en-GB" sz="2300" dirty="0">
                <a:solidFill>
                  <a:schemeClr val="bg1"/>
                </a:solidFill>
                <a:latin typeface="Comic Sans MS" pitchFamily="66" charset="0"/>
              </a:rPr>
              <a:t>Homework expectations – Maths basic skills and English activity each week .</a:t>
            </a:r>
          </a:p>
          <a:p>
            <a:endParaRPr lang="en-GB" sz="1600" dirty="0">
              <a:solidFill>
                <a:schemeClr val="bg1"/>
              </a:solidFill>
              <a:latin typeface="Comic Sans MS" pitchFamily="66" charset="0"/>
            </a:endParaRPr>
          </a:p>
          <a:p>
            <a:pPr marL="0" indent="0">
              <a:buNone/>
            </a:pPr>
            <a:endParaRPr lang="en-GB" sz="1600" dirty="0">
              <a:solidFill>
                <a:schemeClr val="bg1"/>
              </a:solidFill>
              <a:latin typeface="Comic Sans MS" pitchFamily="66" charset="0"/>
            </a:endParaRPr>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454855" y="1917343"/>
            <a:ext cx="3332646" cy="3377479"/>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155" name="Group 5154">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5156" name="Straight Connector 5155">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7" name="Straight Connector 5156">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8" name="Straight Connector 5157">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59" name="Straight Connector 5158">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p:cNvPicPr>
            <a:picLocks noGrp="1" noChangeAspect="1" noChangeArrowheads="1"/>
          </p:cNvPicPr>
          <p:nvPr>
            <p:ph idx="1"/>
          </p:nvPr>
        </p:nvPicPr>
        <p:blipFill>
          <a:blip r:embed="rId2" cstate="print"/>
          <a:srcRect/>
          <a:stretch>
            <a:fillRect/>
          </a:stretch>
        </p:blipFill>
        <p:spPr bwMode="auto">
          <a:xfrm>
            <a:off x="-22908" y="332656"/>
            <a:ext cx="9235406" cy="6192688"/>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a:normAutofit/>
          </a:bodyPr>
          <a:lstStyle/>
          <a:p>
            <a:r>
              <a:rPr lang="en-GB" sz="3500" dirty="0">
                <a:solidFill>
                  <a:srgbClr val="FFFFFF"/>
                </a:solidFill>
                <a:latin typeface="Comic Sans MS" pitchFamily="66" charset="0"/>
              </a:rPr>
              <a:t>Trips</a:t>
            </a:r>
          </a:p>
        </p:txBody>
      </p:sp>
      <p:sp>
        <p:nvSpPr>
          <p:cNvPr id="3" name="Content Placeholder 2"/>
          <p:cNvSpPr>
            <a:spLocks noGrp="1"/>
          </p:cNvSpPr>
          <p:nvPr>
            <p:ph idx="1"/>
          </p:nvPr>
        </p:nvSpPr>
        <p:spPr>
          <a:xfrm>
            <a:off x="703535" y="2482230"/>
            <a:ext cx="5020594" cy="3035002"/>
          </a:xfrm>
        </p:spPr>
        <p:txBody>
          <a:bodyPr anchor="ctr">
            <a:normAutofit lnSpcReduction="10000"/>
          </a:bodyPr>
          <a:lstStyle/>
          <a:p>
            <a:r>
              <a:rPr lang="en-GB" sz="1700" b="1" dirty="0">
                <a:latin typeface="Comic Sans MS" pitchFamily="66" charset="0"/>
              </a:rPr>
              <a:t>C</a:t>
            </a:r>
            <a:r>
              <a:rPr lang="en-GB" sz="1700" dirty="0">
                <a:latin typeface="Comic Sans MS" pitchFamily="66" charset="0"/>
              </a:rPr>
              <a:t>hildren will attend at least one trip this year. Details of these trips along with the amount payable will be sent out at a later date. </a:t>
            </a:r>
          </a:p>
          <a:p>
            <a:endParaRPr lang="en-GB" sz="1700" dirty="0">
              <a:latin typeface="Comic Sans MS" pitchFamily="66" charset="0"/>
            </a:endParaRPr>
          </a:p>
          <a:p>
            <a:r>
              <a:rPr lang="en-GB" sz="1700" dirty="0">
                <a:latin typeface="Comic Sans MS" pitchFamily="66" charset="0"/>
              </a:rPr>
              <a:t>Payment arrangements – Trips should be paid for online. </a:t>
            </a:r>
          </a:p>
          <a:p>
            <a:endParaRPr lang="en-GB" sz="1700" dirty="0">
              <a:latin typeface="Comic Sans MS" pitchFamily="66" charset="0"/>
            </a:endParaRPr>
          </a:p>
          <a:p>
            <a:r>
              <a:rPr lang="en-GB" sz="1700" dirty="0">
                <a:latin typeface="Comic Sans MS" pitchFamily="66" charset="0"/>
              </a:rPr>
              <a:t>Stockport Air raid shelters- 26</a:t>
            </a:r>
            <a:r>
              <a:rPr lang="en-GB" sz="1700" baseline="30000" dirty="0">
                <a:latin typeface="Comic Sans MS" pitchFamily="66" charset="0"/>
              </a:rPr>
              <a:t>th</a:t>
            </a:r>
            <a:r>
              <a:rPr lang="en-GB" sz="1700" dirty="0">
                <a:latin typeface="Comic Sans MS" pitchFamily="66" charset="0"/>
              </a:rPr>
              <a:t> January 2026</a:t>
            </a:r>
          </a:p>
          <a:p>
            <a:r>
              <a:rPr lang="en-GB" sz="1700" dirty="0">
                <a:latin typeface="Comic Sans MS" pitchFamily="66" charset="0"/>
              </a:rPr>
              <a:t>Maya Workshop – 10</a:t>
            </a:r>
            <a:r>
              <a:rPr lang="en-GB" sz="1700" baseline="30000" dirty="0">
                <a:latin typeface="Comic Sans MS" pitchFamily="66" charset="0"/>
              </a:rPr>
              <a:t>th</a:t>
            </a:r>
            <a:r>
              <a:rPr lang="en-GB" sz="1700" dirty="0">
                <a:latin typeface="Comic Sans MS" pitchFamily="66" charset="0"/>
              </a:rPr>
              <a:t> March 2026</a:t>
            </a:r>
          </a:p>
          <a:p>
            <a:pPr>
              <a:buNone/>
            </a:pPr>
            <a:endParaRPr lang="en-GB" sz="1700" dirty="0">
              <a:latin typeface="Comic Sans MS" pitchFamily="66" charset="0"/>
            </a:endParaRPr>
          </a:p>
          <a:p>
            <a:pPr>
              <a:buNone/>
            </a:pPr>
            <a:endParaRPr lang="en-GB" sz="1700" dirty="0">
              <a:latin typeface="Comic Sans MS" pitchFamily="66" charset="0"/>
            </a:endParaRPr>
          </a:p>
        </p:txBody>
      </p:sp>
      <p:pic>
        <p:nvPicPr>
          <p:cNvPr id="4" name="Picture 2" descr="School Trips - Partington Central Academy">
            <a:extLst>
              <a:ext uri="{FF2B5EF4-FFF2-40B4-BE49-F238E27FC236}">
                <a16:creationId xmlns:a16="http://schemas.microsoft.com/office/drawing/2014/main" id="{E14A1E0F-D59B-7F5E-0AEB-75ECB50B666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2564904"/>
            <a:ext cx="2085975"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2697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07" name="Group 4106">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4108" name="Oval 4107">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Oval 4108">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0" name="Oval 4109">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1" name="Oval 4110">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12" name="Oval 4111">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3" name="Oval 4112">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3200" b="1" u="sng" dirty="0">
                <a:solidFill>
                  <a:schemeClr val="bg1"/>
                </a:solidFill>
                <a:latin typeface="Comic Sans MS" pitchFamily="66" charset="0"/>
              </a:rPr>
              <a:t>PE – this half term</a:t>
            </a:r>
          </a:p>
        </p:txBody>
      </p:sp>
      <p:sp>
        <p:nvSpPr>
          <p:cNvPr id="4115" name="Rectangle 4114">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17" name="Group 4116">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4118" name="Straight Connector 4117">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19" name="Straight Connector 4118">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0" name="Straight Connector 4119">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1" name="Straight Connector 4120">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4123" name="Rectangle 4122">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25" name="Group 4124">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4126" name="Straight Connector 4125">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7" name="Straight Connector 4126">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28" name="Straight Connector 4127">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52" name="Straight Connector 4128">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098" name="Picture 2" descr="http://www.troyareasd.org/cms/lib04/PA01001343/Centricity/Domain/233/sports_kids.gif">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739859" y="35179"/>
            <a:ext cx="4352832" cy="2272178"/>
          </a:xfrm>
          <a:prstGeom prst="rect">
            <a:avLst/>
          </a:prstGeom>
          <a:noFill/>
          <a:extLst>
            <a:ext uri="{909E8E84-426E-40DD-AFC4-6F175D3DCCD1}">
              <a14:hiddenFill xmlns:a14="http://schemas.microsoft.com/office/drawing/2010/main">
                <a:solidFill>
                  <a:srgbClr val="FFFFFF"/>
                </a:solidFill>
              </a14:hiddenFill>
            </a:ext>
          </a:extLst>
        </p:spPr>
      </p:pic>
      <p:grpSp>
        <p:nvGrpSpPr>
          <p:cNvPr id="4131" name="Group 4130">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4132" name="Straight Connector 4131">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3" name="Straight Connector 4132">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4" name="Straight Connector 4133">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35" name="Straight Connector 4134">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 name="Content Placeholder 3">
            <a:extLst>
              <a:ext uri="{FF2B5EF4-FFF2-40B4-BE49-F238E27FC236}">
                <a16:creationId xmlns:a16="http://schemas.microsoft.com/office/drawing/2014/main" id="{7843AC84-627F-445F-8B68-9303FC4D4104}"/>
              </a:ext>
            </a:extLst>
          </p:cNvPr>
          <p:cNvSpPr>
            <a:spLocks noGrp="1"/>
          </p:cNvSpPr>
          <p:nvPr>
            <p:ph idx="1"/>
          </p:nvPr>
        </p:nvSpPr>
        <p:spPr>
          <a:xfrm>
            <a:off x="441198" y="2433386"/>
            <a:ext cx="8229600" cy="4525963"/>
          </a:xfrm>
        </p:spPr>
        <p:txBody>
          <a:bodyPr/>
          <a:lstStyle/>
          <a:p>
            <a:r>
              <a:rPr lang="en-GB" dirty="0">
                <a:solidFill>
                  <a:schemeClr val="bg1"/>
                </a:solidFill>
              </a:rPr>
              <a:t>PE days will be Wednesday and Thursday</a:t>
            </a:r>
          </a:p>
          <a:p>
            <a:r>
              <a:rPr lang="en-GB" dirty="0">
                <a:solidFill>
                  <a:schemeClr val="bg1"/>
                </a:solidFill>
              </a:rPr>
              <a:t>Wednesday – Year 6 swimming and Year 5 PE.</a:t>
            </a:r>
          </a:p>
          <a:p>
            <a:r>
              <a:rPr lang="en-GB" dirty="0">
                <a:solidFill>
                  <a:schemeClr val="bg1"/>
                </a:solidFill>
              </a:rPr>
              <a:t>Thursday – Forest School – clothes you don’t mind getting muddy and suitable footwear.</a:t>
            </a:r>
          </a:p>
          <a:p>
            <a:r>
              <a:rPr lang="en-GB" dirty="0">
                <a:solidFill>
                  <a:schemeClr val="bg1"/>
                </a:solidFill>
              </a:rPr>
              <a:t>PE days will change each half term – but I will let you know at the beginning of each half term.  </a:t>
            </a:r>
          </a:p>
        </p:txBody>
      </p:sp>
    </p:spTree>
    <p:extLst>
      <p:ext uri="{BB962C8B-B14F-4D97-AF65-F5344CB8AC3E}">
        <p14:creationId xmlns:p14="http://schemas.microsoft.com/office/powerpoint/2010/main" val="20921791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5" name="Group 1034">
            <a:extLst>
              <a:ext uri="{FF2B5EF4-FFF2-40B4-BE49-F238E27FC236}">
                <a16:creationId xmlns:a16="http://schemas.microsoft.com/office/drawing/2014/main" id="{E5BA8FCE-96F8-40B3-804C-10C27C02F4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036" name="Oval 1035">
              <a:extLst>
                <a:ext uri="{FF2B5EF4-FFF2-40B4-BE49-F238E27FC236}">
                  <a16:creationId xmlns:a16="http://schemas.microsoft.com/office/drawing/2014/main" id="{F0593719-0C87-4B1E-B35D-0F97D2969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Oval 1036">
              <a:extLst>
                <a:ext uri="{FF2B5EF4-FFF2-40B4-BE49-F238E27FC236}">
                  <a16:creationId xmlns:a16="http://schemas.microsoft.com/office/drawing/2014/main" id="{86F72299-2A02-44FA-A443-EFB406CF1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Oval 1037">
              <a:extLst>
                <a:ext uri="{FF2B5EF4-FFF2-40B4-BE49-F238E27FC236}">
                  <a16:creationId xmlns:a16="http://schemas.microsoft.com/office/drawing/2014/main" id="{3B09EF30-0043-45B4-B715-398AB3B37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Oval 1038">
              <a:extLst>
                <a:ext uri="{FF2B5EF4-FFF2-40B4-BE49-F238E27FC236}">
                  <a16:creationId xmlns:a16="http://schemas.microsoft.com/office/drawing/2014/main" id="{30227CAF-D3D1-454C-A6E3-466111AB0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0" name="Oval 1039">
              <a:extLst>
                <a:ext uri="{FF2B5EF4-FFF2-40B4-BE49-F238E27FC236}">
                  <a16:creationId xmlns:a16="http://schemas.microsoft.com/office/drawing/2014/main" id="{90B68C07-78C0-4A8D-8839-959B33F076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Oval 1040">
              <a:extLst>
                <a:ext uri="{FF2B5EF4-FFF2-40B4-BE49-F238E27FC236}">
                  <a16:creationId xmlns:a16="http://schemas.microsoft.com/office/drawing/2014/main" id="{6C367BC4-E8BC-458E-B0F6-2033296CF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2" y="630936"/>
            <a:ext cx="4172309" cy="2632080"/>
          </a:xfrm>
          <a:noFill/>
        </p:spPr>
        <p:txBody>
          <a:bodyPr anchor="t">
            <a:normAutofit/>
          </a:bodyPr>
          <a:lstStyle/>
          <a:p>
            <a:pPr algn="l"/>
            <a:r>
              <a:rPr lang="en-GB" sz="4200">
                <a:solidFill>
                  <a:schemeClr val="bg1"/>
                </a:solidFill>
                <a:latin typeface="Comic Sans MS" pitchFamily="66" charset="0"/>
              </a:rPr>
              <a:t>School Rules </a:t>
            </a:r>
          </a:p>
        </p:txBody>
      </p:sp>
      <p:sp>
        <p:nvSpPr>
          <p:cNvPr id="1043" name="Rectangle 1042">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45" name="Group 1044">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1046" name="Straight Connector 1045">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7" name="Straight Connector 1046">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8" name="Straight Connector 1047">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49" name="Straight Connector 1048">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1051" name="Rectangle 1050">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53" name="Group 1052">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1054" name="Straight Connector 1053">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5" name="Straight Connector 1054">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6" name="Straight Connector 1055">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57" name="Straight Connector 1056">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609032" y="2180539"/>
            <a:ext cx="4172312" cy="2828892"/>
          </a:xfrm>
          <a:noFill/>
        </p:spPr>
        <p:txBody>
          <a:bodyPr anchor="t">
            <a:normAutofit/>
          </a:bodyPr>
          <a:lstStyle/>
          <a:p>
            <a:pPr marL="0" indent="0">
              <a:buNone/>
            </a:pPr>
            <a:r>
              <a:rPr lang="en-GB" sz="3600" dirty="0">
                <a:solidFill>
                  <a:schemeClr val="bg1"/>
                </a:solidFill>
                <a:latin typeface="Comic Sans MS" pitchFamily="66" charset="0"/>
              </a:rPr>
              <a:t>Be Ready</a:t>
            </a:r>
          </a:p>
          <a:p>
            <a:pPr marL="0" indent="0">
              <a:buNone/>
            </a:pPr>
            <a:r>
              <a:rPr lang="en-GB" sz="3600" dirty="0">
                <a:solidFill>
                  <a:schemeClr val="bg1"/>
                </a:solidFill>
                <a:latin typeface="Comic Sans MS" pitchFamily="66" charset="0"/>
              </a:rPr>
              <a:t>Be Respectful</a:t>
            </a:r>
          </a:p>
          <a:p>
            <a:pPr marL="0" indent="0">
              <a:buNone/>
            </a:pPr>
            <a:r>
              <a:rPr lang="en-GB" sz="3600" dirty="0">
                <a:solidFill>
                  <a:schemeClr val="bg1"/>
                </a:solidFill>
                <a:latin typeface="Comic Sans MS" pitchFamily="66" charset="0"/>
              </a:rPr>
              <a:t>Be Safe</a:t>
            </a:r>
          </a:p>
          <a:p>
            <a:endParaRPr lang="en-GB" sz="1600" dirty="0">
              <a:solidFill>
                <a:schemeClr val="bg1"/>
              </a:solidFill>
              <a:latin typeface="Comic Sans MS" pitchFamily="66"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457041" y="1894111"/>
            <a:ext cx="3100577" cy="310057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59" name="Group 1058">
            <a:extLst>
              <a:ext uri="{FF2B5EF4-FFF2-40B4-BE49-F238E27FC236}">
                <a16:creationId xmlns:a16="http://schemas.microsoft.com/office/drawing/2014/main" id="{94F13521-5DF8-4DF5-A0B9-A718234B3A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5302357" y="851510"/>
            <a:ext cx="304800" cy="322326"/>
            <a:chOff x="215328" y="-46937"/>
            <a:chExt cx="304800" cy="2773841"/>
          </a:xfrm>
        </p:grpSpPr>
        <p:cxnSp>
          <p:nvCxnSpPr>
            <p:cNvPr id="1060" name="Straight Connector 1059">
              <a:extLst>
                <a:ext uri="{FF2B5EF4-FFF2-40B4-BE49-F238E27FC236}">
                  <a16:creationId xmlns:a16="http://schemas.microsoft.com/office/drawing/2014/main" id="{046D4DF8-1672-4FA2-9826-FE37087C6A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1" name="Straight Connector 1060">
              <a:extLst>
                <a:ext uri="{FF2B5EF4-FFF2-40B4-BE49-F238E27FC236}">
                  <a16:creationId xmlns:a16="http://schemas.microsoft.com/office/drawing/2014/main" id="{0B7A5B2F-EC14-4482-85C2-E1320F14D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2" name="Straight Connector 1061">
              <a:extLst>
                <a:ext uri="{FF2B5EF4-FFF2-40B4-BE49-F238E27FC236}">
                  <a16:creationId xmlns:a16="http://schemas.microsoft.com/office/drawing/2014/main" id="{AF6FC815-E502-44E9-B346-1E771A5E2E5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3" name="Straight Connector 1062">
              <a:extLst>
                <a:ext uri="{FF2B5EF4-FFF2-40B4-BE49-F238E27FC236}">
                  <a16:creationId xmlns:a16="http://schemas.microsoft.com/office/drawing/2014/main" id="{A1DCBABB-A77B-43CF-94EF-B785F32C4F4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5CC5FF6-C911-4883-B5F7-F5F3E29A8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E2200F-ED39-40A1-A6F7-65A45ED6D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4F9B6C79-E122-4CC3-89D3-AC495A744D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3F913E1A-AA2E-486A-A9C9-5A0EC83DDC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502A347F-77B3-4993-835B-F7C4F3D9AF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5A136813-22B7-4F65-83FA-B0CD3DE30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81D551C5-7738-45E2-92E6-C372D8E49F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a:extLst>
                <a:ext uri="{FF2B5EF4-FFF2-40B4-BE49-F238E27FC236}">
                  <a16:creationId xmlns:a16="http://schemas.microsoft.com/office/drawing/2014/main" id="{485F0AA2-AA26-4213-9599-3DCDB72DA0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8AE70576-4FFC-44BE-846C-9EB6DD9A17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2230" y="630936"/>
            <a:ext cx="4289085" cy="2702018"/>
          </a:xfrm>
          <a:noFill/>
        </p:spPr>
        <p:txBody>
          <a:bodyPr vert="horz" lIns="91440" tIns="45720" rIns="91440" bIns="45720" rtlCol="0" anchor="t">
            <a:normAutofit/>
          </a:bodyPr>
          <a:lstStyle/>
          <a:p>
            <a:pPr algn="l">
              <a:lnSpc>
                <a:spcPct val="90000"/>
              </a:lnSpc>
            </a:pPr>
            <a:r>
              <a:rPr lang="en-US" sz="4200" kern="1200">
                <a:solidFill>
                  <a:schemeClr val="bg1"/>
                </a:solidFill>
                <a:latin typeface="+mj-lt"/>
                <a:ea typeface="+mj-ea"/>
                <a:cs typeface="+mj-cs"/>
              </a:rPr>
              <a:t>Dojo Characters based on School Values</a:t>
            </a:r>
          </a:p>
        </p:txBody>
      </p:sp>
      <p:sp>
        <p:nvSpPr>
          <p:cNvPr id="24" name="Rectangle 23">
            <a:extLst>
              <a:ext uri="{FF2B5EF4-FFF2-40B4-BE49-F238E27FC236}">
                <a16:creationId xmlns:a16="http://schemas.microsoft.com/office/drawing/2014/main" id="{B163B796-84D7-4069-93D0-7A496A03AA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87A77F8F-E829-4314-9F44-36169F7548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E8D18253-A2A5-4168-A077-5A4A9C532B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DAC9C54-D328-4591-AE19-1C4E335C7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4A6996-7D92-4A5D-B88C-3B3E56C691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0F18B95-9F0D-423C-9242-0FBEC72769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32" name="Group 31">
            <a:extLst>
              <a:ext uri="{FF2B5EF4-FFF2-40B4-BE49-F238E27FC236}">
                <a16:creationId xmlns:a16="http://schemas.microsoft.com/office/drawing/2014/main" id="{85AC4472-E842-4CF4-BD50-983305EDB3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07958" y="4945279"/>
            <a:ext cx="964406" cy="549007"/>
            <a:chOff x="7029447" y="3514725"/>
            <a:chExt cx="1285875" cy="549007"/>
          </a:xfrm>
        </p:grpSpPr>
        <p:cxnSp>
          <p:nvCxnSpPr>
            <p:cNvPr id="33" name="Straight Connector 32">
              <a:extLst>
                <a:ext uri="{FF2B5EF4-FFF2-40B4-BE49-F238E27FC236}">
                  <a16:creationId xmlns:a16="http://schemas.microsoft.com/office/drawing/2014/main" id="{C2EE92C3-E117-4FC2-A305-586C89CA7B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EA6FE6FB-7083-4B79-B1FD-B08855376F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6D5D4DA-BEE4-4C4F-9CA9-0D068AAB83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EB1644A-A3F6-44EF-AC1D-F2CB55C9F6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20000"/>
                    </a:schemeClr>
                  </a:gs>
                  <a:gs pos="100000">
                    <a:schemeClr val="tx2">
                      <a:lumMod val="50000"/>
                      <a:alpha val="2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8" name="Rectangle 37">
            <a:extLst>
              <a:ext uri="{FF2B5EF4-FFF2-40B4-BE49-F238E27FC236}">
                <a16:creationId xmlns:a16="http://schemas.microsoft.com/office/drawing/2014/main" id="{A4AE5E3E-9489-4D5A-A458-72C3E481C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0E88FC08-D56F-45D4-AC54-B89F64697B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41" name="Straight Connector 40">
              <a:extLst>
                <a:ext uri="{FF2B5EF4-FFF2-40B4-BE49-F238E27FC236}">
                  <a16:creationId xmlns:a16="http://schemas.microsoft.com/office/drawing/2014/main" id="{DA9CDF2D-7A78-4571-B1C1-857192D4A9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2E46C3A6-A8E2-4FBB-B6F8-FBEA0D905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D35E17C-3C3F-401E-875C-1BA82BBA5A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8C01EF9-F43C-4B12-BBF9-A20421C755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7" name="Picture 6">
            <a:extLst>
              <a:ext uri="{FF2B5EF4-FFF2-40B4-BE49-F238E27FC236}">
                <a16:creationId xmlns:a16="http://schemas.microsoft.com/office/drawing/2014/main" id="{E2FD1A47-45CC-3AE7-65AE-757908E0D7B7}"/>
              </a:ext>
            </a:extLst>
          </p:cNvPr>
          <p:cNvPicPr>
            <a:picLocks noChangeAspect="1"/>
          </p:cNvPicPr>
          <p:nvPr/>
        </p:nvPicPr>
        <p:blipFill rotWithShape="1">
          <a:blip r:embed="rId2" cstate="print"/>
          <a:srcRect l="26375" t="30400" r="25587" b="13600"/>
          <a:stretch/>
        </p:blipFill>
        <p:spPr>
          <a:xfrm>
            <a:off x="2635623" y="2239411"/>
            <a:ext cx="5971799" cy="3915893"/>
          </a:xfrm>
          <a:prstGeom prst="rect">
            <a:avLst/>
          </a:prstGeom>
        </p:spPr>
      </p:pic>
      <p:grpSp>
        <p:nvGrpSpPr>
          <p:cNvPr id="46" name="Group 45">
            <a:extLst>
              <a:ext uri="{FF2B5EF4-FFF2-40B4-BE49-F238E27FC236}">
                <a16:creationId xmlns:a16="http://schemas.microsoft.com/office/drawing/2014/main" id="{B138BDDD-D054-4F0A-BB1F-9D016848D62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5" y="828636"/>
            <a:ext cx="304800" cy="322326"/>
            <a:chOff x="215328" y="-46937"/>
            <a:chExt cx="304800" cy="2773841"/>
          </a:xfrm>
        </p:grpSpPr>
        <p:cxnSp>
          <p:nvCxnSpPr>
            <p:cNvPr id="47" name="Straight Connector 46">
              <a:extLst>
                <a:ext uri="{FF2B5EF4-FFF2-40B4-BE49-F238E27FC236}">
                  <a16:creationId xmlns:a16="http://schemas.microsoft.com/office/drawing/2014/main" id="{3CB9B538-BCFF-41C2-87A8-28853C3998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DD34C8C8-72AB-40F5-87DE-E7AE196F7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DA1E9C3-A70A-49DD-AD8F-5E768B24FA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BC92A81C-B9D6-4A1C-BE78-377104DBEC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19773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DDC95FA9-076A-421D-93A3-9C29819EBF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A6C8D94-3813-4D93-A6A7-A97EFFBCF3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3794673D-8563-4993-8E86-6D89D6E97E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6" name="Oval 15">
              <a:extLst>
                <a:ext uri="{FF2B5EF4-FFF2-40B4-BE49-F238E27FC236}">
                  <a16:creationId xmlns:a16="http://schemas.microsoft.com/office/drawing/2014/main" id="{C8906114-25F0-4386-BC12-A5CB6A04F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89434651-094A-4780-979E-29A3042F51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C15BDC44-59B0-48DF-871F-0881BB593B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0618FCF5-B341-43DF-A055-DC56EA920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59408E04-9221-499E-B0F3-3AFD9025F7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067B1604-40F1-4335-8A11-6091E0F52A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1827656" y="630935"/>
            <a:ext cx="4976592" cy="235649"/>
          </a:xfrm>
          <a:noFill/>
        </p:spPr>
        <p:txBody>
          <a:bodyPr anchor="b">
            <a:normAutofit fontScale="90000"/>
          </a:bodyPr>
          <a:lstStyle/>
          <a:p>
            <a:r>
              <a:rPr lang="en-GB" sz="4200" dirty="0">
                <a:solidFill>
                  <a:schemeClr val="bg1"/>
                </a:solidFill>
                <a:latin typeface="Comic Sans MS" pitchFamily="66" charset="0"/>
                <a:cs typeface="Arial" pitchFamily="34" charset="0"/>
              </a:rPr>
              <a:t> Online Safety</a:t>
            </a:r>
          </a:p>
        </p:txBody>
      </p:sp>
      <p:sp>
        <p:nvSpPr>
          <p:cNvPr id="23" name="Rectangle 22">
            <a:extLst>
              <a:ext uri="{FF2B5EF4-FFF2-40B4-BE49-F238E27FC236}">
                <a16:creationId xmlns:a16="http://schemas.microsoft.com/office/drawing/2014/main" id="{AA00467E-A507-4BEF-AAB5-2B35F13FAD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34BCCBFD-2A87-46DC-A665-6039BF72DB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6" name="Straight Connector 25">
              <a:extLst>
                <a:ext uri="{FF2B5EF4-FFF2-40B4-BE49-F238E27FC236}">
                  <a16:creationId xmlns:a16="http://schemas.microsoft.com/office/drawing/2014/main" id="{91707DB8-2262-4E11-B8E7-A0042E4394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DCA04D0-796D-4920-BED4-6278708685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578B0366-955C-44C5-B011-378E1994D1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38F216F-4DA3-4165-A786-E7F2710B84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05E35C12-B6B4-4F57-950C-6EB3CD8F48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2B14810E-84F3-4F8A-AF58-F452B98151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4" name="Straight Connector 33">
              <a:extLst>
                <a:ext uri="{FF2B5EF4-FFF2-40B4-BE49-F238E27FC236}">
                  <a16:creationId xmlns:a16="http://schemas.microsoft.com/office/drawing/2014/main" id="{3687E051-F20C-4A55-AEDD-ED9B2D996A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834F70-7A0E-4202-8ECC-5EE81C93C0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2993E0E-3E7B-48D8-A799-39FECD3E15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5B12773A-5C03-4DD5-B9B4-24F4A42994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457200" y="925454"/>
            <a:ext cx="8155906" cy="2153266"/>
          </a:xfrm>
          <a:noFill/>
        </p:spPr>
        <p:txBody>
          <a:bodyPr anchor="t">
            <a:noAutofit/>
          </a:bodyPr>
          <a:lstStyle/>
          <a:p>
            <a:pPr marL="0" indent="0" algn="ctr">
              <a:lnSpc>
                <a:spcPct val="90000"/>
              </a:lnSpc>
              <a:buNone/>
            </a:pPr>
            <a:r>
              <a:rPr lang="en-GB" sz="2000" dirty="0" err="1">
                <a:solidFill>
                  <a:schemeClr val="bg1"/>
                </a:solidFill>
                <a:latin typeface="Comic Sans MS" pitchFamily="66" charset="0"/>
              </a:rPr>
              <a:t>Betley</a:t>
            </a:r>
            <a:r>
              <a:rPr lang="en-GB" sz="2000" dirty="0">
                <a:solidFill>
                  <a:schemeClr val="bg1"/>
                </a:solidFill>
                <a:latin typeface="Comic Sans MS" pitchFamily="66" charset="0"/>
              </a:rPr>
              <a:t> School takes the online safety of children very seriously.</a:t>
            </a:r>
          </a:p>
          <a:p>
            <a:pPr marL="0" indent="0" algn="ctr">
              <a:lnSpc>
                <a:spcPct val="90000"/>
              </a:lnSpc>
              <a:buNone/>
            </a:pPr>
            <a:r>
              <a:rPr lang="en-GB" sz="2000" dirty="0">
                <a:solidFill>
                  <a:schemeClr val="bg1"/>
                </a:solidFill>
                <a:latin typeface="Comic Sans MS" pitchFamily="66" charset="0"/>
              </a:rPr>
              <a:t>Our school systems have children are taught about the importance of Online Safety. We share an online newsletter each week. </a:t>
            </a:r>
          </a:p>
          <a:p>
            <a:pPr marL="0" indent="0" algn="ctr">
              <a:lnSpc>
                <a:spcPct val="90000"/>
              </a:lnSpc>
              <a:buNone/>
            </a:pPr>
            <a:r>
              <a:rPr lang="en-GB" sz="2000" dirty="0">
                <a:solidFill>
                  <a:schemeClr val="bg1"/>
                </a:solidFill>
                <a:latin typeface="Comic Sans MS" pitchFamily="66" charset="0"/>
              </a:rPr>
              <a:t>Please ensure that you are monitoring your child’s access to the internet for their safety.</a:t>
            </a:r>
          </a:p>
          <a:p>
            <a:pPr marL="0" indent="0" algn="ctr">
              <a:lnSpc>
                <a:spcPct val="90000"/>
              </a:lnSpc>
              <a:buNone/>
            </a:pPr>
            <a:r>
              <a:rPr lang="en-GB" sz="2000" dirty="0">
                <a:solidFill>
                  <a:schemeClr val="bg1"/>
                </a:solidFill>
                <a:latin typeface="Comic Sans MS" pitchFamily="66" charset="0"/>
              </a:rPr>
              <a:t>This includes the following:</a:t>
            </a:r>
          </a:p>
          <a:p>
            <a:pPr algn="ctr">
              <a:lnSpc>
                <a:spcPct val="90000"/>
              </a:lnSpc>
            </a:pPr>
            <a:r>
              <a:rPr lang="en-GB" sz="2000" dirty="0">
                <a:solidFill>
                  <a:schemeClr val="bg1"/>
                </a:solidFill>
                <a:latin typeface="Comic Sans MS" pitchFamily="66" charset="0"/>
              </a:rPr>
              <a:t>Use of social media sites (Twitter, Facebook, Snapchat, </a:t>
            </a:r>
            <a:r>
              <a:rPr lang="en-GB" sz="2000" dirty="0" err="1">
                <a:solidFill>
                  <a:schemeClr val="bg1"/>
                </a:solidFill>
                <a:latin typeface="Comic Sans MS" pitchFamily="66" charset="0"/>
              </a:rPr>
              <a:t>Whatsapp</a:t>
            </a:r>
            <a:r>
              <a:rPr lang="en-GB" sz="2000" dirty="0">
                <a:solidFill>
                  <a:schemeClr val="bg1"/>
                </a:solidFill>
                <a:latin typeface="Comic Sans MS" pitchFamily="66" charset="0"/>
              </a:rPr>
              <a:t>, etc)</a:t>
            </a:r>
          </a:p>
          <a:p>
            <a:pPr algn="ctr">
              <a:lnSpc>
                <a:spcPct val="90000"/>
              </a:lnSpc>
            </a:pPr>
            <a:r>
              <a:rPr lang="en-GB" sz="2000" dirty="0">
                <a:solidFill>
                  <a:schemeClr val="bg1"/>
                </a:solidFill>
                <a:latin typeface="Comic Sans MS" pitchFamily="66" charset="0"/>
              </a:rPr>
              <a:t>Suitability of games children are playing (their ratings)</a:t>
            </a:r>
          </a:p>
          <a:p>
            <a:pPr algn="ctr">
              <a:lnSpc>
                <a:spcPct val="90000"/>
              </a:lnSpc>
            </a:pPr>
            <a:r>
              <a:rPr lang="en-GB" sz="2000" dirty="0">
                <a:solidFill>
                  <a:schemeClr val="bg1"/>
                </a:solidFill>
                <a:latin typeface="Comic Sans MS" pitchFamily="66" charset="0"/>
              </a:rPr>
              <a:t>Engagement with strangers via games (x box live etc)</a:t>
            </a:r>
          </a:p>
        </p:txBody>
      </p:sp>
      <p:sp>
        <p:nvSpPr>
          <p:cNvPr id="4" name="AutoShape 4" descr="Image result for parents and teachers working together"/>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6" descr="Image result for parents and teachers working together"/>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8" descr="data:image/jpeg;base64,/9j/4AAQSkZJRgABAQAAAQABAAD/2wCEAAkGBxASEA8QEhQQEA8QDw8PEBAQDw8PDw8PFBQWFhQUFBQYHCggGBolHBQUITEhJSkrLi4uFx8zODMsNygtLi0BCgoKDg0OGhAQGiwkHBwsLCwsLCwsLCwsLCwsLCwsLCwsLCwsLCwsLCwsLCwsLCwsLCwsLCwsLCwsLCwsLCwsLP/AABEIALgBEgMBEQACEQEDEQH/xAAcAAACAwEBAQEAAAAAAAAAAAACAwABBAUGBwj/xABBEAABAwIEAwUEBwQKAwAAAAABAAIDBBEFEiExBkFREyJhcYEUMpGhBxVCU7HB0VJykvEWIyQzQ2KCk7LCoqPi/8QAGgEAAwEBAQEAAAAAAAAAAAAAAAECAwQFBv/EAC0RAAICAQMEAQIGAwEBAAAAAAABAhEDEiExBBNBURQikQUVQlJhcTKh0cGx/9oADAMBAAIRAxEAPwCWX054ZYCQBAIEE0JAbHUTw0OI0KwWWLdGrxSSsdQVJZzIU5ceorFk0neocUL9Fw5MOk7cebUXXVYA31Sx422PJkUUcB87iSV3qCqjz3Nt2AZHXuq0onUyrOedAST0T2gtw3m9js0HC8r7FxytPTdcs+sS/wAUdMOkb/yZ3BwfFl3dfrdc3zJ2b/Fx0c5vCZzkFxyctNVq+tdcbmfxFfOxjxjAXQ95t3M59QtcPUqez5M8vT6d48HIBXSc3A0VDhzUaEWsjNTa9/PULN4Y+DVZpeRRlOa/RVpqNE6t7LqJbpQjQTlYi61MzVh8eZ3ksc0qRthjbPTU5sF5zPQQ7OpGEHIAFz0AIe5MkDMnQA3TAsFADGlAEc5AFMmHVNxEmPD1NFFZkAfODZe+eMQJCNFPG0nVZTlKjSKTe52IKVmhAC4pZJcM7I448o3ySty2NvJYKLvY2clW5zTDG4m266dU0jm0Qb2KhGS/JVJ6xR+gVO8ucLAk8hzKqEVFbmc5ansdCHApXNvlsfFZPqYpmq6eTW4UXDkzr3s0Dn1Q+qiuA+LJ8nawjCGxb6u5lcuXM5s6ceJY1sd6F1lzs1NGdSOyiLpgBJECLEXCaYjhVuBx2d3dTrcLeOeS8mcsUX4PI4hQOiOxy8ivRxZVNfyeflxOD/gyBamQRKQ7ISgLCYwnZJtIaTZspHZTY6FYZFqVm+N6XR2IakLkcGdimjY1yzooLMkMW96YhTnJgUCgRaACaEDCc6wTQMw1M+hW0ImU5GES21uttNmGqg/rJwS7KZXfZoGJKOyX3kePAXqHmjGtClsaGtcAdFLVrcdpcDhVO2Cz7US+7I3Q4fPJbQ2PMrF5cUTZYskuRrsFnDtvW6S6nHQ30+SxcuHzgkEE258k45cVWTLFlujfw3SntM7h4C6y6maqka9NBp6me0BAsF552DS0EaJAYS2xVAMaUAGHFIB8T0mA5IoUUyTNWUrHNIIBBVRk1wDSZ5Ss4e7xLPd/ZXbDqnVM5JdMm7Ry6+iLDoLaaroxZVJbswy4nHhGFbnOaqB4DljlVo3wySZsqacuOZqxhPSqZvOGp2jK4uafFapKSMG3FnZw6pDhY7rkywpnZjnqRtcVgaiiqECgCw1ABhqQwggBUxVxJZxa3PfXRdmPTRyZNVh0dG53qlkyJDx42zXV4RZtx7yyh1Dvc1ngVbcnN9lk6FdHciYduZwwF2M5C0gNlFQPkIAGnVY5M0YI1x4pTZ6fDcEYw3PePivOy9TKZ6GPp4w38neiaBZcxuOACQFPiBRYGc04G2idsRbCUwHsqCihC5HoGUHpAMa9AGiIpAaBqkMLKkApxTEIewJgc6vpA4arSEmiWrPHYlTGN5B2OoXp4ZqUTzc0NEiqGIOcBtzTyy0xsWGOqVHSjjs472XLJ2jrjGmIfTF7ttOqtZFFESxuTNsEAbssJTcjaMFHgc+YAaqVFstyoCGoDk5QcSYyTHBQUG1IYV0DImASAMOI0+bZa4p6TLLDUNwuFw32U5ZJ8FY01yb6gGyyRqzlmoPgt9BlqPImMr1bPJN2F0wcSXC9uS5883FbHRggpcnpaOICwGg5LzZu+T0YqjcHrOixrJEgGiRIBzXoApxQAh7lSEAAUwJYoAEOQA9jlIGmFyQGlj0gGZroGJeUCAadUwClp7iyEwOHjGAGQZge8Nl0Yc+hmObCsiOXQ4K5hzOOo5LbJ1GpUjPF0+l22bXQ6rns3oEssiwFzNNlUeRS4MppXOFydFssiXgyeNvliqaFzXKpyTREIOLOlGVzM6ENCRQD5LJpCbHQjMk9hrcaYrKbHRQYEWA1jQEhlVOrSmuQOOaYrfWY6R82FQO+zl8Wmy8vH+IZ4eb/ALPQydBgn4r+gYMIY3UF3yXQ/wATc9pRMF+HKH+LNrYLJLqIS8jeCcfAYjWloiqGBqQDWsSAY1iACyIAosCAA0CAAkcmAkKhBNekA1kiQGhkiQDmyoAB77oAfTNSYI0FyQwXO0KAObPHcFWhCIobDXUptgKki1TsBEthoqQmKLNE7EKsmSAZgFSi2LVQbJwUnFoakmXORZEQkHSSlKaCLN2ZZmgrmmIGSYN1JA9UbeR7+BTqwn3Wk+OwWTzY15NFhm/AGaTo3+JR8uPplfHfsysrx1Xkaz1tA9lYOqNZLgx7KoKlJMnSNE4VqTXDJcb5DE3itF1E15M3gg/AQqvIrRdVLyjN9NHwxra0dPmrXVLyiH0r8MP2tviqXUwJfTTKM4KtZ8b8kvBP0KcVoskH5IeOS8C3FaKvBDBLkCBDkwGMckA7tQBckAdSbKZNLdjim3SHxnNqNQo7sfBp2peRpY4a2+Kl5H4QRxp8sJk5HIKO6/JfZXgaKlvO49Lqu6ie0/AXbNOxCtST8kShJcoTKrIM5CYCnOToDk1s3e/JbwjaMpy3CifcKWqKTsGVpAvyTQmcqqOq6oLY5cjG08RI0KmctyoR2NrIjzKwckbqLDY9rTvr4aqJSS5ZcYt8Bmpcdm28T+i5J9TBcbnRHp5PnYEhx3PoNFzy6mb42N44ILncNkIHL1WLbfLNEkuB4smFkuPBAHzKnxnx1+a4aZ7FJnQixXxSFoRtixPxRZDxmyLEv13VaiHiHDEOh+aeojth/WI6o1B2wjiI6p6hdsJmJDz9U9QPExjcQF90aye2PZiAVKZLxs2QVTStYy9MynAZZp8F0R6ma53OeWCLK7LoQVsuqj5Ri+ml4ZbYyr+TjJ7Ezh1sck9U1oEnYxHI0hvcdLu5xPwHoVhmk8jSXB29PFY4Nur/APDv9sYY8lxcanXnyF0m9KolR1ys4FbxXG1mbNuAQL9Rdc7zHXHpJXRzKPjQOsAbXNyT9lt9PVJZJGkulR6rD8ajkGhGnjz/ADW8ZJnFPC4s3iqjJtv5afNXaMtMkhw87jruqjNr+jOUE/7I5hWveXky7bEOYdU1niPtSOfJhhLs2/qtV1cUqMn0zbsI05A0FvUKPkwL7EhD4nnpbxKPlwXhj+NN8szCh1uSP4SUn+IvxEF0MfLHx04H2vkAsZdbORrHpIIPsmcyT5klYvPkfk1WKC8BBrR/JZPfkvghI6IoBZd5IoZA/wAU6EFnCYFZx1QB8NZPay5qPUTHx1ZHP5qaKs1xYm4W10/JLSUpG2PFktIWahio01P81Olj2HDEr80UFIv288vx2RQUinVpv+idBsWMRKKCkbKevPI39UEuKOtQ122v80J0YzgdRtV0PwWmow0GhtUfNVqI0HN4j4nNM2MtaCZC65O4y20t6oeSuEa4OmWRu3wcpn0gBzSLEHwWnyGbfASd2cWu4mqagGnp2Oknfa9jpG2+7jyUObnzwaPFDF9Rmk4HxZ7Qf7KLfYMz7+py2TjCK9mU+r9HHrMNq6Vv9ohewZjeUAPi8O+3QDzsm16NcWWMuXub8JxZ8Zu0kt056IUjWeJNHr6bH7gG/LXqr1nG+n3O9hWMZtb2aNyfyVKZz5MVf2ehbMXNuPQHQq7tHK4pPczyTPAvlzW5bGyRVFsqQRezm+BSFQIkDtrHyOo8wlQ+AC3yRQ7KdZFBZTbZR43KKFe4NgihlGyKAW/ZFAZXuKBmV8jkikimyuQFE7QoCj4qCsD0A8yBhB6ADEqQWEJSgY6OoISoDQypPX0RQWNZV+qKHY7tbooLH0spvbqk0NSOgSQL6jrYqaCxP1o9p3T0k2vJ0KfH9O8bW8UqZLjE8lxHVyVEhcSQBowA+639VtGNDUqVIwYbg8s0jWZnWJ1NyABzJRKaS4Dd8s+t4DDHBCI4mgNb71vec7m5x5lYxmzDKre516asDtNvVaxnexjKFbjKgOYHOBBZlJc1wBBFtQm1W6FFp7M8nifBtPLeakIge7vGE/3En7v3Z8tPBDqS2OrD1Msb0z3X/wAPNVNFLA7JI10btNHDQjqDsR5LO2uT0E45FcHY+jxRzXNA7wuLDm93IAc09ZnLAq3Po+EQvka10xIJF+zvbL4ea6MdveR5OWUYuofcZNQGM93Nl1ynMTYHdqvRRn3NRljqQ3uuOoJ30SBryipKiP3tLjQkHVO0LSyvrLQEO/i1CLDSL+uxzH8JS1BoKONx2529ClqH22J/pFANCSPmjUPtMs43Adnt9dEakLQwHY9TjQyN+KNQ+2zPNxDS/t3t0CNSHokYp+KacbBzvSyLBQ/kyTcYxi9oz4d4I3KUP5M39NR90fijcfbXs8FZc52EQOyXTEQuQBA9AwhIgAhKgCxNZAWGyqcECe4+KsNxe6TYKJ1IMU0sSLHTeyRai2KleHG4N/W6tNGU4tC3tHVMzs2YThrJHjtnujZzyBpcB66XWnb23Kim+DoY7hvsZjdFIZI5WlzZCACcp1a4DYi4+KwyQSa9M2wvUnapoLBce1OYOcNnOAcWt8yNlnpHPHZ02cSMa4tOoFrFp1tcagprYjtJ/wAM9NhmKRTtGVwdpZzTvYjVaKVnNkwygzxM1ZUUVQ+BxJDNY8324b91w69D4grPQ4s7IuGWN/c9RT4tTVcXYzBrmu3a7QtPVrt2nxC01p7M53jyYpaoMfgvD1LAM0QLzreV5D5fjyHlZXCK8EZc85v6jssma0b6LZbHM02NNc1zS0WJAuAeqerYlQ3tnguJMSGaNzD/AFcsZI6tcDqD4jRZ3Z1KGm0+UebdiEty7Mbm1/ROhX4CGMzDTNf0RRIP1vLrqgADiknXdFBZmmrHHcoFYo1GwulY6KMyLGAZ0WIAzp2CTAMgRY6ZO1CA0n2STh+gk9+mgJ6hmQ/Ftl3ywwfhHmRz5FxJmeTgXC3f4Dm/uzzgf8ln8bH6NF1eX3/pGWX6PsMtoKhp8Khx/EI+NBlfMy+19jmy8AUfJ1QP9bT/ANU/h4/5F87L/BnPAFL+3P8AFn6I+Hj9sPzDL6QJ4CpvvJ//AF/oj4UPbD8wyekCeAYPvZvhH+iXwYe2P8xyekWOAaf72b4R/on8KHth+Y5PS/2ObwBTfeT/ABj/AER8LH7YvzDL6Q6P6Oac/wCLOPSM/kofRw9spdfk9ITXYGzCXRVDXdv2hdHaWNoLLDMctuZH4Lny4uyk1udnT5++3CexyOOsYo6iBlTC1sdYxwDwxuXtYvtB1tCRuDupUo5NqN3hniT3tHDw15lDXCwDtQeg6ojHTyJJNJ+zr4g1sbWZCbEWN9TfqtFktUxqLi9mVTtkqzFT3yQwE9pIdcpfYkeL7AaeK5698HTOSV1yetwyodSNDI2HID7osW2PNzjofMrprSrRyOMcr3Z5fiaBprJcrTFTydm5soY7sWTPYC5mba2a/wAVzZKTvwdEE5QUf1L/AGYsNxuSGUsfpJE7K8bHTn4g7qZQ8iUk9j3DpaPEYhHLfO3WOVndmhcdy08x1B0KqMvDOZwnjeqJ4XiGgqKCQNkOeJ+sVSzRjxfZw+y4dE3j9G+PqE+djs8JcUFkjWvJsftXuL8ljbi7Ky41kjtyen4lfaL2qC+W47VjTo2/2wOnUeKuTtWjLp93onz4/wCHjqfi17JGu5A2cPX+aW/JvKEKpnFnxDM92pLO0lLPBrnXC14MJSsB9YE9Rm0KdVApWKgRUIsAX1KLFQDp0ALdMkBRlRY6B7VA6IZUCAMqYA9qnYz75G4r2GeEh7ZSpodkc9AAFqYAmJFioEwp2FEEKLCg2QpWFD46ZLUOjfDCosZxOPcAkrKMxxW7aN4miBOUPIBBbfkSCbeKyyxco0jfp8ixzt8HwXF6SeIuZNHJE8d20jHM+Z0PouNRcXues8imtnZ0oj2TWtGzWhvwCycnbZoktKS8Gaorn5XZXNDrd0OJ1cTYAdTqtIU3uROTS2PV4DiEUUTYjZoaNSbnO8+853iVLp7miT8B4pihlaI4M75Ts0e74nXayca4GpOO56bBp5Ox9nmaTC6F7ZM48DrY8781q1pVGc6k9a5vY8oygpqxsRc/sp2sEZkA1cB7pPXTzXLCTiqfBplx/U5Ix1ME9FIA8gg2LJmHuOHK/RW4prYiOT2egg4hpqhgp6puZhO5Ox20UJuIniveJ5TibChQStdE4yUUveicTd0R2Mbj4HY+K0pZOOSYzcNpHV4Y4t7PuP78bxkLHahwdpa3RYOMo7o2ajkW/wBzC/hmqlqJ4qeJ72xyubmPcY1pN23c7mAbLphhnJbI48vURi92dil+jCtOsk1NF4NMkp/4gfNbrpZeWc76xeEb2fRiwe9UPJ8I2tH4laLo17Mn1kvRJPo0itpO8ebWlV8Ne2L5svSOdP8AR3Ls2eMj/NG5vzBKn4EvDGuvXlGB3AtTcjtYPO8mv/iq/Lcvtf7/AOEv8SxramY5+EaxvJjv3XOP/VS/w/MvRcfxDC/ZikwGrG8TvQgqH0OdfpLXXYX+oQ7C6kbxSD/SVD6TMv0stdXhf6kLdQT/AHcn8DlL6fKv0v7FfIx/uX3B9im+7l/23/op7WT9r+zH38f7l9yjQzfdy/7b/wBEdrJ+1/YO9D9y+5Pq6f7qX/ak/RPs5P2v7MXfh+5fdH6MgpGgar0mzzKI6nCLChLoUWFFtp0WFB+zosKFmNFhROzRYUE1iQDmFAzTGUhBmQJDMlQ8PBa4Ne06ZXgOafQqqDg/P1Y7+skaRlLZHtItaxDiLLyJr6me9B/SjmxjNOwcm5n/AAGn4q1tBsl7zSOtKdCeiizS6NvDdW0ZnOt39bk+60bAfj6q3Q8fs9YMUgay7nEiW8N73IDgbnyAU66HODlsjw07OwddpLoQSAftMF9D4tVON7onuNbM7NHjETwI6jvRnS99RffXkFmvp3QSWo8xW2ZIchJhzERuOttdAfyWjVqzJScXR0xiWan7CTvgG7b8gdCFlFVK0VOWrk14RwJO+njqYJY3nM+0RDmublJAGfYn09V3rpnkjqTOH5axT0yT2Pq2DiRkUTZTmlDGh5GxcBr5ruhBxgo+UedkyKeRyqr8G2pqLBOMbJlKkcqavK6o4TllmM76knqtFjSM3kbFGRx25q6iiLkyRRE3J5IlNLgI42+QS/KE0rYm6QgyLSjKyxInQGqlpnvIsNDzWM8sYm0MMpHUkwkhpINyuZdS2zp+Mq2OSWvuRrcLrU41dnL25XVF2f0KNcfYduXo9PFKXLyGqPWGSApAZnFMQ2KRJjNDXBIBctkIBReEwFGVOhWW2cIoLGNqAlQWXn8UDM0r7FUiWeS4j4PgqpTMHugld/eFrWvZIf2i02s7x5rHJ06m74Z0Yurljjpq0ea4k4Rioqdk8bpZpDKGSPflDGsc02s0DS7gNSSsM+BQgqOvpupeTI09tjys0+hXJW52tlUEn9WPAuHzRPkeN7HZqMUacNfAGt7Vk8czHAd42uHgn90kIxq20x5HVTT/AIo5tE/Nre4t5o4Jl9SM1XThhuLlh3A3Z/8AP4Kv8uOTO9JfdDS06tcLFJPyKR6fCvo6q5ooJGyxNiljZIHSZxIwOF7FgGp9dV1LprqXhnI+qStNbo+sYPhsVJTRU0d3NjbYvdbM9x1c4+JJK64xpUjhlJydsKQi60RDMWIC4W+J0zHKrRxniy7U7OB7GinAy681lO72N8dady3ShugQo3uwc1HZCnTq1AzeQzPWqMpApkhMGoSb2Kitzu0kxAAGgXnTjuelCWx1Y5gRZYNGyZRhbroi2OgfZwnqYqM9O8tCTVgjQKrqp0jszSzhNITYg1FlVCssVyWkNQElddNQFrEmsT0i1gmqT0i1le1J6RayCqRpDUX7WUaA1hCclLSPUW0lMBk0DHsdG8B7Hgtc12ocFDSezKi3F2uTzA4Aw8uufaMv7Hbd342zfNYfFhdnS+tyv19jFxNwI3I11A0NLQQ+F0hvJrfM17z73KxI5LPL0t7wNsHW1tk+556j4IxNx1ibEOss0Q+TSSsl02Q3l1mJebPSYX9G7Gte6eZ5ke2zRB3Y43ftHMLvPwC2j0aa+p7nPLrpJ/StjHhHBlXDWU8hdDLFFMHudmIu0b3YRzvtqlDpZwmm+AzdZDJFpbM9OeBMNMvamN+js/Zdq4QZr39zp/lvZa/Hhd0Y/JyVVnopqsNFhYDYAaCy6YwbOaU0jMcQGy07LM+8gC5x1KKQWxUpJGiuNJ7kStrY50gIOq6k14OSSd7jInC6iSLi1ZdQ5p2Sgmh5GnwZrLazCgQ26bdCSs3U9IOa5p5X4OuGFeRU7LHTZXB2jOap7DI5dlEoGkZnTp6gLmnBnTGSZp9oWek0sv2pGkeo5jahU4makNMqiirFPeqQmzO+RUkQ2JdIqolsWZCnQrAzp0TZYJQAQCYBhqQw2sSGPYFDLQ6NJjRb5wNFcYNkuaQtlQreMhZCNqblN46BZLNMUqycTRSBmqwNE442xSyJGZlXYrZ4rMVmpkfVE3TWJITytgsic7yTcoxEoSkb4MOFr81zyzM6I4Uh/YABZ6rNNNCu0a26qnIVqJzKmQO1surHFo5MkkzGtznImIIP5KaK1eAcydCsfFL42Wcom0ZmvuuGu4WH1R4N/plyV2TSjVINEWVM8N2TinLkUpKPAynqLqZwouE7NIcsqNbOG2oXY8RxLKObMsJQaNo5Ew+0UaS9QLyigsUWqiAcqAKDExUPZAUrKUR0VMpbGoj/AGcdVNsrSJkc1ui0jBsiU1EEThV2mT3UW2oQ8YLJZkml1XRCGxzTnuBnKvSRqLY+yTVjUqD7YqdCK7jBLrqqJbssFADWKWWjWyrAFlg8Te5usyWxoZiQss3gZos8RcuIAqo4GiXnRzpJSTuumMUkcsptsWXFXRDbKQIiYFWQBLIAtAFhxSopNm+gpXO1Oy5s2RLZHThxt7s6FVRNyrnhlaZ0yxpo5EcbgbLrlJNHLGMkzaGu8VhsdFM4Twu6J58qKDk2ibYYlKjtotZGWZiksaB5WQTlDxIaysITlT2UPvMbFMOamWL0XHL7GSTdNkow9jlk9AGpKvtKiO67B9pPVPtInusBz7qlGiXKwS5UkS2WHlGlD1MpCEQBDYUy0CIgYTWpNjSLQBd0AVdAWS6Asl0BZEARAFIERAEQAbGE7JOSRUYtmj2E2usu+ro2+O6sD2VyruxJ7MjqYc+wsuPLu7OzFsqOjusTcBsTb3RbCkMyt8ErYHiC5e0eIUgCIAiALQBEAEEAXdKh2S6YEQBEARAFoAsJANjdZRJWXFtEa25Q3SGlbCEJS1oO2yOFtELcHtsCqJIgREwKSAiYFpARMCkgIgA2sSbopRbNtK9rQufInJnViaih4rW7LPsyNO9EqSYFJQaG5pgwyapyjsKMtzd2+mm6x0m2oX2p3unpFYv28LTssz70Tza9E8wiAIgCIAtAFoAtAEQBaAIgCIGWAgC7IANo0UPkpcECGJBB1kqsq6LzlGlBqZSYiIERAETERAESGRAEQBEARAww7SyVblXtRM5tZLSrsNTqgbqhWWHlTSGpMNspUuCZSm0GJyl20X3GQzE6IUEgeRvYXkKvUiNLMK1MCWQBLIAuyAJZAFgIAtAyIAuyAIgCIAtICwgC0hlhAi7JDLQMiAIgCIAiBEQBaBkQBEARAyIAiAIgCigREAHFuplwXHkY9qmLsqSobTx6rPJLY1xx3OgKRvVc/dZ09tHm7L0zy6JZAUSyQaSWRYaSwEBpLsgKJZMKLsgKJZIKJZAUXZFhRLIsKLslYUXZFhRLJWOggEDoKyQUVZMKJZAUSyAolkWFF2RYUSyAolkBRLICiWSHRLIFREDohCAoqyBUSyAoJuiHuUthuUkX6LO1F0aaXJWOpJNbFZ5Y+TXFLwdHtVy0dJ//2Q==">
            <a:hlinkClick r:id="rId2"/>
          </p:cNvPr>
          <p:cNvSpPr>
            <a:spLocks noChangeAspect="1" noChangeArrowheads="1"/>
          </p:cNvSpPr>
          <p:nvPr/>
        </p:nvSpPr>
        <p:spPr bwMode="auto">
          <a:xfrm>
            <a:off x="53975" y="-1074738"/>
            <a:ext cx="3333750" cy="22383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6" name="Picture 2" descr="Image result for online safety in school">
            <a:extLst>
              <a:ext uri="{FF2B5EF4-FFF2-40B4-BE49-F238E27FC236}">
                <a16:creationId xmlns:a16="http://schemas.microsoft.com/office/drawing/2014/main" id="{75A15CD8-619D-3BB3-6738-F3890EAFC1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34358" y="4249005"/>
            <a:ext cx="3092242" cy="2463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326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5AA03EDC-7067-4DFF-B672-541D016AA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0EBF3E39-B0BE-496A-8604-9007470FF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65473"/>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53581" y="685800"/>
            <a:ext cx="3264837" cy="1483242"/>
          </a:xfrm>
        </p:spPr>
        <p:txBody>
          <a:bodyPr anchor="b">
            <a:normAutofit/>
          </a:bodyPr>
          <a:lstStyle/>
          <a:p>
            <a:r>
              <a:rPr lang="en-GB" sz="2800">
                <a:solidFill>
                  <a:schemeClr val="bg1">
                    <a:alpha val="60000"/>
                  </a:schemeClr>
                </a:solidFill>
                <a:latin typeface="Comic Sans MS" pitchFamily="66" charset="0"/>
              </a:rPr>
              <a:t>Pupil involvement</a:t>
            </a:r>
          </a:p>
        </p:txBody>
      </p:sp>
      <p:sp>
        <p:nvSpPr>
          <p:cNvPr id="3" name="Content Placeholder 2"/>
          <p:cNvSpPr>
            <a:spLocks noGrp="1"/>
          </p:cNvSpPr>
          <p:nvPr>
            <p:ph idx="1"/>
          </p:nvPr>
        </p:nvSpPr>
        <p:spPr>
          <a:xfrm>
            <a:off x="653581" y="2447337"/>
            <a:ext cx="3264837" cy="3770434"/>
          </a:xfrm>
        </p:spPr>
        <p:txBody>
          <a:bodyPr anchor="t">
            <a:normAutofit lnSpcReduction="10000"/>
          </a:bodyPr>
          <a:lstStyle/>
          <a:p>
            <a:pPr marL="0" indent="0">
              <a:buNone/>
            </a:pPr>
            <a:r>
              <a:rPr lang="en-GB" sz="1700" b="1" u="sng" dirty="0">
                <a:solidFill>
                  <a:srgbClr val="FF0000"/>
                </a:solidFill>
                <a:latin typeface="Comic Sans MS" pitchFamily="66" charset="0"/>
              </a:rPr>
              <a:t>School council:</a:t>
            </a:r>
          </a:p>
          <a:p>
            <a:pPr marL="0" indent="0">
              <a:buNone/>
            </a:pPr>
            <a:r>
              <a:rPr lang="en-GB" sz="1700" dirty="0">
                <a:solidFill>
                  <a:schemeClr val="bg1"/>
                </a:solidFill>
                <a:latin typeface="Comic Sans MS" pitchFamily="66" charset="0"/>
              </a:rPr>
              <a:t>2 representatives from each class are elected by their peers to represent their class on the school council. The children attend meetings and meet with visitors (e.g. chair of governors) to ensure the opinions and the voice of our children in school is heard.</a:t>
            </a:r>
          </a:p>
          <a:p>
            <a:pPr marL="0" indent="0">
              <a:buNone/>
            </a:pPr>
            <a:r>
              <a:rPr lang="en-GB" sz="1700" b="1" u="sng" dirty="0">
                <a:solidFill>
                  <a:srgbClr val="FF0000"/>
                </a:solidFill>
                <a:latin typeface="Comic Sans MS" pitchFamily="66" charset="0"/>
              </a:rPr>
              <a:t>Class Ambassadors </a:t>
            </a:r>
            <a:r>
              <a:rPr lang="en-GB" sz="1700" dirty="0">
                <a:solidFill>
                  <a:schemeClr val="bg1"/>
                </a:solidFill>
                <a:latin typeface="Comic Sans MS" pitchFamily="66" charset="0"/>
              </a:rPr>
              <a:t>– greet our visitors in school and give a quick introduction to our class</a:t>
            </a:r>
          </a:p>
          <a:p>
            <a:pPr marL="0" indent="0">
              <a:buNone/>
            </a:pPr>
            <a:endParaRPr lang="en-GB" sz="1700" dirty="0">
              <a:solidFill>
                <a:schemeClr val="bg1"/>
              </a:solidFill>
              <a:latin typeface="Comic Sans MS" pitchFamily="66" charset="0"/>
            </a:endParaRPr>
          </a:p>
        </p:txBody>
      </p:sp>
      <p:pic>
        <p:nvPicPr>
          <p:cNvPr id="2050" name="Picture 2" descr="http://www.heberprimaryschool.com/wp-content/uploads/2012/11/sc-628x262.jpg">
            <a:hlinkClick r:id="rId3"/>
          </p:cNvPr>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sharpenSoften amount="13000"/>
                    </a14:imgEffect>
                  </a14:imgLayer>
                </a14:imgProps>
              </a:ext>
              <a:ext uri="{28A0092B-C50C-407E-A947-70E740481C1C}">
                <a14:useLocalDpi xmlns:a14="http://schemas.microsoft.com/office/drawing/2010/main" val="0"/>
              </a:ext>
            </a:extLst>
          </a:blip>
          <a:srcRect l="24496" r="24548"/>
          <a:stretch/>
        </p:blipFill>
        <p:spPr bwMode="auto">
          <a:xfrm>
            <a:off x="5086350" y="1977889"/>
            <a:ext cx="3597792" cy="2947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857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7A976E23-29EC-4E20-9EF6-B7CC4A821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3" name="Rectangle 6152">
            <a:extLst>
              <a:ext uri="{FF2B5EF4-FFF2-40B4-BE49-F238E27FC236}">
                <a16:creationId xmlns:a16="http://schemas.microsoft.com/office/drawing/2014/main" id="{DF5FCEC6-E657-46F1-925F-13ED19212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6154">
            <a:extLst>
              <a:ext uri="{FF2B5EF4-FFF2-40B4-BE49-F238E27FC236}">
                <a16:creationId xmlns:a16="http://schemas.microsoft.com/office/drawing/2014/main" id="{30A6DB23-0C0E-401A-9D98-117AB6A50D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6156" name="Oval 6155">
              <a:extLst>
                <a:ext uri="{FF2B5EF4-FFF2-40B4-BE49-F238E27FC236}">
                  <a16:creationId xmlns:a16="http://schemas.microsoft.com/office/drawing/2014/main" id="{5273BFBE-FE1A-435E-AE56-7D2E95789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7" name="Oval 6156">
              <a:extLst>
                <a:ext uri="{FF2B5EF4-FFF2-40B4-BE49-F238E27FC236}">
                  <a16:creationId xmlns:a16="http://schemas.microsoft.com/office/drawing/2014/main" id="{A4D31599-5200-49B2-A785-7953989764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8" name="Oval 6157">
              <a:extLst>
                <a:ext uri="{FF2B5EF4-FFF2-40B4-BE49-F238E27FC236}">
                  <a16:creationId xmlns:a16="http://schemas.microsoft.com/office/drawing/2014/main" id="{5841AED9-5BC7-47E7-941C-35EB0BAC66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Oval 6158">
              <a:extLst>
                <a:ext uri="{FF2B5EF4-FFF2-40B4-BE49-F238E27FC236}">
                  <a16:creationId xmlns:a16="http://schemas.microsoft.com/office/drawing/2014/main" id="{92C2828F-069F-445B-9379-0747EA8AC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0" name="Oval 6159">
              <a:extLst>
                <a:ext uri="{FF2B5EF4-FFF2-40B4-BE49-F238E27FC236}">
                  <a16:creationId xmlns:a16="http://schemas.microsoft.com/office/drawing/2014/main" id="{AECEFDED-5260-44F3-A4DD-57D42112A4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1" name="Oval 6160">
              <a:extLst>
                <a:ext uri="{FF2B5EF4-FFF2-40B4-BE49-F238E27FC236}">
                  <a16:creationId xmlns:a16="http://schemas.microsoft.com/office/drawing/2014/main" id="{5C90D502-4A5F-49FF-806A-67337B8BC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473203" y="630935"/>
            <a:ext cx="3032526" cy="1438523"/>
          </a:xfrm>
          <a:noFill/>
        </p:spPr>
        <p:txBody>
          <a:bodyPr anchor="b">
            <a:normAutofit/>
          </a:bodyPr>
          <a:lstStyle/>
          <a:p>
            <a:pPr algn="l"/>
            <a:r>
              <a:rPr lang="en-GB" sz="4200" dirty="0">
                <a:solidFill>
                  <a:schemeClr val="bg1"/>
                </a:solidFill>
                <a:latin typeface="Comic Sans MS" pitchFamily="66" charset="0"/>
              </a:rPr>
              <a:t>Reading</a:t>
            </a:r>
          </a:p>
        </p:txBody>
      </p:sp>
      <p:sp>
        <p:nvSpPr>
          <p:cNvPr id="6163" name="Rectangle 6162">
            <a:extLst>
              <a:ext uri="{FF2B5EF4-FFF2-40B4-BE49-F238E27FC236}">
                <a16:creationId xmlns:a16="http://schemas.microsoft.com/office/drawing/2014/main" id="{FF0BDB76-BCEC-498E-BA26-C763CD9FA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6164">
            <a:extLst>
              <a:ext uri="{FF2B5EF4-FFF2-40B4-BE49-F238E27FC236}">
                <a16:creationId xmlns:a16="http://schemas.microsoft.com/office/drawing/2014/main" id="{DD8DF5DF-A251-4BC2-8965-4EDDD01FC5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6166" name="Straight Connector 6165">
              <a:extLst>
                <a:ext uri="{FF2B5EF4-FFF2-40B4-BE49-F238E27FC236}">
                  <a16:creationId xmlns:a16="http://schemas.microsoft.com/office/drawing/2014/main" id="{8930D52D-708D-43A1-B073-469EFDB020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7" name="Straight Connector 6166">
              <a:extLst>
                <a:ext uri="{FF2B5EF4-FFF2-40B4-BE49-F238E27FC236}">
                  <a16:creationId xmlns:a16="http://schemas.microsoft.com/office/drawing/2014/main" id="{C82491CB-6849-43BB-926B-D979A3DB09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8" name="Straight Connector 6167">
              <a:extLst>
                <a:ext uri="{FF2B5EF4-FFF2-40B4-BE49-F238E27FC236}">
                  <a16:creationId xmlns:a16="http://schemas.microsoft.com/office/drawing/2014/main" id="{71251642-9512-4A11-9670-BD1C3A99814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9" name="Straight Connector 6168">
              <a:extLst>
                <a:ext uri="{FF2B5EF4-FFF2-40B4-BE49-F238E27FC236}">
                  <a16:creationId xmlns:a16="http://schemas.microsoft.com/office/drawing/2014/main" id="{3D277633-FF55-420D-87BC-0CB11FD6D06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133219" y="630936"/>
            <a:ext cx="2163979" cy="269151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Group 6170">
            <a:extLst>
              <a:ext uri="{FF2B5EF4-FFF2-40B4-BE49-F238E27FC236}">
                <a16:creationId xmlns:a16="http://schemas.microsoft.com/office/drawing/2014/main" id="{298B576C-FDA2-46DE-8408-3A76DCF506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981884" y="828636"/>
            <a:ext cx="304800" cy="322326"/>
            <a:chOff x="215328" y="-46937"/>
            <a:chExt cx="304800" cy="2773841"/>
          </a:xfrm>
        </p:grpSpPr>
        <p:cxnSp>
          <p:nvCxnSpPr>
            <p:cNvPr id="6172" name="Straight Connector 6171">
              <a:extLst>
                <a:ext uri="{FF2B5EF4-FFF2-40B4-BE49-F238E27FC236}">
                  <a16:creationId xmlns:a16="http://schemas.microsoft.com/office/drawing/2014/main" id="{94AEA101-943D-4073-AD87-C8D783165E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3" name="Straight Connector 6172">
              <a:extLst>
                <a:ext uri="{FF2B5EF4-FFF2-40B4-BE49-F238E27FC236}">
                  <a16:creationId xmlns:a16="http://schemas.microsoft.com/office/drawing/2014/main" id="{D103D701-5E08-4A2A-AE99-626C6463592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4" name="Straight Connector 6173">
              <a:extLst>
                <a:ext uri="{FF2B5EF4-FFF2-40B4-BE49-F238E27FC236}">
                  <a16:creationId xmlns:a16="http://schemas.microsoft.com/office/drawing/2014/main" id="{68DF778A-A412-4E7C-9B61-E33D13A532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75" name="Straight Connector 6174">
              <a:extLst>
                <a:ext uri="{FF2B5EF4-FFF2-40B4-BE49-F238E27FC236}">
                  <a16:creationId xmlns:a16="http://schemas.microsoft.com/office/drawing/2014/main" id="{4EC28832-D2CA-45C0-9C43-0AF9985324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6177" name="Rectangle 6176">
            <a:extLst>
              <a:ext uri="{FF2B5EF4-FFF2-40B4-BE49-F238E27FC236}">
                <a16:creationId xmlns:a16="http://schemas.microsoft.com/office/drawing/2014/main" id="{1452CEF2-C9EC-4C15-99E4-C781AB08A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6178">
            <a:extLst>
              <a:ext uri="{FF2B5EF4-FFF2-40B4-BE49-F238E27FC236}">
                <a16:creationId xmlns:a16="http://schemas.microsoft.com/office/drawing/2014/main" id="{600459E6-26A3-4EAC-A34C-D0792D88CC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6180" name="Straight Connector 6179">
              <a:extLst>
                <a:ext uri="{FF2B5EF4-FFF2-40B4-BE49-F238E27FC236}">
                  <a16:creationId xmlns:a16="http://schemas.microsoft.com/office/drawing/2014/main" id="{1264D5E9-C8D4-444A-8B1B-C11FB47CBA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1" name="Straight Connector 6180">
              <a:extLst>
                <a:ext uri="{FF2B5EF4-FFF2-40B4-BE49-F238E27FC236}">
                  <a16:creationId xmlns:a16="http://schemas.microsoft.com/office/drawing/2014/main" id="{3DD99233-66AB-4E60-AF8A-A3259E6A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2" name="Straight Connector 6181">
              <a:extLst>
                <a:ext uri="{FF2B5EF4-FFF2-40B4-BE49-F238E27FC236}">
                  <a16:creationId xmlns:a16="http://schemas.microsoft.com/office/drawing/2014/main" id="{64E8492A-EE2A-4BE3-A4B2-2BCE77DA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83" name="Straight Connector 6182">
              <a:extLst>
                <a:ext uri="{FF2B5EF4-FFF2-40B4-BE49-F238E27FC236}">
                  <a16:creationId xmlns:a16="http://schemas.microsoft.com/office/drawing/2014/main" id="{F222A220-AA24-4E60-83D6-D32FEB34D8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a:xfrm>
            <a:off x="429821" y="2519522"/>
            <a:ext cx="4098338" cy="3789798"/>
          </a:xfrm>
          <a:noFill/>
        </p:spPr>
        <p:txBody>
          <a:bodyPr anchor="t">
            <a:normAutofit fontScale="92500" lnSpcReduction="20000"/>
          </a:bodyPr>
          <a:lstStyle/>
          <a:p>
            <a:pPr marL="0" indent="0">
              <a:buNone/>
            </a:pPr>
            <a:r>
              <a:rPr lang="en-GB" sz="1600" dirty="0">
                <a:solidFill>
                  <a:schemeClr val="bg1"/>
                </a:solidFill>
                <a:latin typeface="Comic Sans MS" pitchFamily="66" charset="0"/>
              </a:rPr>
              <a:t>We use accelerated reader and star reader to track and assess the children’s progress in reading. </a:t>
            </a:r>
          </a:p>
          <a:p>
            <a:pPr marL="0" indent="0">
              <a:buNone/>
            </a:pPr>
            <a:endParaRPr lang="en-GB" sz="1600" dirty="0">
              <a:solidFill>
                <a:schemeClr val="bg1"/>
              </a:solidFill>
              <a:latin typeface="Comic Sans MS" pitchFamily="66" charset="0"/>
            </a:endParaRPr>
          </a:p>
          <a:p>
            <a:pPr marL="0" indent="0">
              <a:buNone/>
            </a:pPr>
            <a:r>
              <a:rPr lang="en-GB" sz="1600" dirty="0">
                <a:solidFill>
                  <a:schemeClr val="bg1"/>
                </a:solidFill>
                <a:latin typeface="Comic Sans MS" pitchFamily="66" charset="0"/>
              </a:rPr>
              <a:t>Once a child has read a book at home, please can they log in and complete the quiz on the book. </a:t>
            </a:r>
          </a:p>
          <a:p>
            <a:pPr marL="0" indent="0">
              <a:buNone/>
            </a:pPr>
            <a:endParaRPr lang="en-GB" sz="1600" dirty="0">
              <a:solidFill>
                <a:schemeClr val="bg1"/>
              </a:solidFill>
              <a:latin typeface="Comic Sans MS" pitchFamily="66" charset="0"/>
            </a:endParaRPr>
          </a:p>
          <a:p>
            <a:pPr marL="0" indent="0">
              <a:buNone/>
            </a:pPr>
            <a:r>
              <a:rPr lang="en-GB" sz="1600" dirty="0">
                <a:solidFill>
                  <a:schemeClr val="bg1"/>
                </a:solidFill>
                <a:latin typeface="Comic Sans MS" pitchFamily="66" charset="0"/>
              </a:rPr>
              <a:t>Children will come home with at least 2 books – one is in line with their ZPD range and one is a free read choice. </a:t>
            </a:r>
          </a:p>
          <a:p>
            <a:pPr marL="0" indent="0">
              <a:buNone/>
            </a:pPr>
            <a:endParaRPr lang="en-GB" sz="1600" dirty="0">
              <a:solidFill>
                <a:schemeClr val="bg1"/>
              </a:solidFill>
              <a:latin typeface="Comic Sans MS" pitchFamily="66" charset="0"/>
            </a:endParaRPr>
          </a:p>
          <a:p>
            <a:pPr marL="0" indent="0">
              <a:buNone/>
            </a:pPr>
            <a:r>
              <a:rPr lang="en-GB" sz="1600" dirty="0">
                <a:solidFill>
                  <a:schemeClr val="bg1"/>
                </a:solidFill>
                <a:latin typeface="Comic Sans MS" pitchFamily="66" charset="0"/>
              </a:rPr>
              <a:t>The ZPD ranges are calculated by accelerated reader once the children have completed a star reader assessment in school each half term. This is based on fluency, reading comprehension and language skills. </a:t>
            </a:r>
          </a:p>
        </p:txBody>
      </p:sp>
      <p:pic>
        <p:nvPicPr>
          <p:cNvPr id="6146"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5133219" y="3437988"/>
            <a:ext cx="3371381" cy="269151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866</TotalTime>
  <Words>507</Words>
  <Application>Microsoft Office PowerPoint</Application>
  <PresentationFormat>On-screen Show (4:3)</PresentationFormat>
  <Paragraphs>62</Paragraphs>
  <Slides>13</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Comic Sans MS</vt:lpstr>
      <vt:lpstr>Office Theme</vt:lpstr>
      <vt:lpstr>PowerPoint Presentation</vt:lpstr>
      <vt:lpstr>Introductions</vt:lpstr>
      <vt:lpstr>End of Year Expectations </vt:lpstr>
      <vt:lpstr>PowerPoint Presentation</vt:lpstr>
      <vt:lpstr>Homework</vt:lpstr>
      <vt:lpstr>PowerPoint Presentation</vt:lpstr>
      <vt:lpstr>Trips</vt:lpstr>
      <vt:lpstr>PE – this half term</vt:lpstr>
      <vt:lpstr>School Rules </vt:lpstr>
      <vt:lpstr>Dojo Characters based on School Values</vt:lpstr>
      <vt:lpstr> Online Safety</vt:lpstr>
      <vt:lpstr>Pupil involvement</vt:lpstr>
      <vt:lpstr>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Julie</dc:creator>
  <cp:lastModifiedBy>r.johnson@BETLEY.INTERNAL</cp:lastModifiedBy>
  <cp:revision>102</cp:revision>
  <cp:lastPrinted>2016-05-18T06:50:00Z</cp:lastPrinted>
  <dcterms:created xsi:type="dcterms:W3CDTF">2010-10-03T15:56:32Z</dcterms:created>
  <dcterms:modified xsi:type="dcterms:W3CDTF">2025-09-05T07:40:17Z</dcterms:modified>
</cp:coreProperties>
</file>