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handoutMasterIdLst>
    <p:handoutMasterId r:id="rId21"/>
  </p:handoutMasterIdLst>
  <p:sldIdLst>
    <p:sldId id="256" r:id="rId2"/>
    <p:sldId id="271" r:id="rId3"/>
    <p:sldId id="258" r:id="rId4"/>
    <p:sldId id="261" r:id="rId5"/>
    <p:sldId id="305" r:id="rId6"/>
    <p:sldId id="306" r:id="rId7"/>
    <p:sldId id="264" r:id="rId8"/>
    <p:sldId id="307" r:id="rId9"/>
    <p:sldId id="267" r:id="rId10"/>
    <p:sldId id="294" r:id="rId11"/>
    <p:sldId id="299" r:id="rId12"/>
    <p:sldId id="293" r:id="rId13"/>
    <p:sldId id="262" r:id="rId14"/>
    <p:sldId id="300" r:id="rId15"/>
    <p:sldId id="296" r:id="rId16"/>
    <p:sldId id="290" r:id="rId17"/>
    <p:sldId id="301" r:id="rId18"/>
    <p:sldId id="265" r:id="rId19"/>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F49555-D5D7-4C3A-AD22-06921E3AB730}" v="34" dt="2023-09-12T12:28:09.1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00"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4" y="0"/>
            <a:ext cx="2945659" cy="496411"/>
          </a:xfrm>
          <a:prstGeom prst="rect">
            <a:avLst/>
          </a:prstGeom>
        </p:spPr>
        <p:txBody>
          <a:bodyPr vert="horz" lIns="91440" tIns="45720" rIns="91440" bIns="45720" rtlCol="0"/>
          <a:lstStyle>
            <a:lvl1pPr algn="r">
              <a:defRPr sz="1200"/>
            </a:lvl1pPr>
          </a:lstStyle>
          <a:p>
            <a:fld id="{6696BED9-ABFB-4179-B6FB-715720E9CCDA}" type="datetimeFigureOut">
              <a:rPr lang="en-GB" smtClean="0"/>
              <a:t>08/09/2025</a:t>
            </a:fld>
            <a:endParaRPr lang="en-GB" dirty="0"/>
          </a:p>
        </p:txBody>
      </p:sp>
      <p:sp>
        <p:nvSpPr>
          <p:cNvPr id="4" name="Footer Placeholder 3"/>
          <p:cNvSpPr>
            <a:spLocks noGrp="1"/>
          </p:cNvSpPr>
          <p:nvPr>
            <p:ph type="ftr" sz="quarter" idx="2"/>
          </p:nvPr>
        </p:nvSpPr>
        <p:spPr>
          <a:xfrm>
            <a:off x="1"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4" y="9430091"/>
            <a:ext cx="2945659" cy="496411"/>
          </a:xfrm>
          <a:prstGeom prst="rect">
            <a:avLst/>
          </a:prstGeom>
        </p:spPr>
        <p:txBody>
          <a:bodyPr vert="horz" lIns="91440" tIns="45720" rIns="91440" bIns="45720" rtlCol="0" anchor="b"/>
          <a:lstStyle>
            <a:lvl1pPr algn="r">
              <a:defRPr sz="1200"/>
            </a:lvl1pPr>
          </a:lstStyle>
          <a:p>
            <a:fld id="{059EA52D-3D06-4916-8152-244AEF6CAC30}" type="slidenum">
              <a:rPr lang="en-GB" smtClean="0"/>
              <a:t>‹#›</a:t>
            </a:fld>
            <a:endParaRPr lang="en-GB" dirty="0"/>
          </a:p>
        </p:txBody>
      </p:sp>
    </p:spTree>
    <p:extLst>
      <p:ext uri="{BB962C8B-B14F-4D97-AF65-F5344CB8AC3E}">
        <p14:creationId xmlns:p14="http://schemas.microsoft.com/office/powerpoint/2010/main" val="4804312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4" y="0"/>
            <a:ext cx="2945659" cy="496411"/>
          </a:xfrm>
          <a:prstGeom prst="rect">
            <a:avLst/>
          </a:prstGeom>
        </p:spPr>
        <p:txBody>
          <a:bodyPr vert="horz" lIns="91440" tIns="45720" rIns="91440" bIns="45720" rtlCol="0"/>
          <a:lstStyle>
            <a:lvl1pPr algn="r">
              <a:defRPr sz="1200"/>
            </a:lvl1pPr>
          </a:lstStyle>
          <a:p>
            <a:fld id="{99C60701-D237-4A45-9ED0-A1E9B37890B7}" type="datetimeFigureOut">
              <a:rPr lang="en-GB" smtClean="0"/>
              <a:pPr/>
              <a:t>08/09/2025</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4" y="9430091"/>
            <a:ext cx="2945659" cy="496411"/>
          </a:xfrm>
          <a:prstGeom prst="rect">
            <a:avLst/>
          </a:prstGeom>
        </p:spPr>
        <p:txBody>
          <a:bodyPr vert="horz" lIns="91440" tIns="45720" rIns="91440" bIns="45720" rtlCol="0" anchor="b"/>
          <a:lstStyle>
            <a:lvl1pPr algn="r">
              <a:defRPr sz="1200"/>
            </a:lvl1pPr>
          </a:lstStyle>
          <a:p>
            <a:fld id="{53393917-557E-4F68-BD45-F1096381A949}" type="slidenum">
              <a:rPr lang="en-GB" smtClean="0"/>
              <a:pPr/>
              <a:t>‹#›</a:t>
            </a:fld>
            <a:endParaRPr lang="en-GB" dirty="0"/>
          </a:p>
        </p:txBody>
      </p:sp>
    </p:spTree>
    <p:extLst>
      <p:ext uri="{BB962C8B-B14F-4D97-AF65-F5344CB8AC3E}">
        <p14:creationId xmlns:p14="http://schemas.microsoft.com/office/powerpoint/2010/main" val="275556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a:t>
            </a:fld>
            <a:endParaRPr lang="en-GB" dirty="0"/>
          </a:p>
        </p:txBody>
      </p:sp>
    </p:spTree>
    <p:extLst>
      <p:ext uri="{BB962C8B-B14F-4D97-AF65-F5344CB8AC3E}">
        <p14:creationId xmlns:p14="http://schemas.microsoft.com/office/powerpoint/2010/main" val="14205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3</a:t>
            </a:fld>
            <a:endParaRPr lang="en-GB" dirty="0"/>
          </a:p>
        </p:txBody>
      </p:sp>
    </p:spTree>
    <p:extLst>
      <p:ext uri="{BB962C8B-B14F-4D97-AF65-F5344CB8AC3E}">
        <p14:creationId xmlns:p14="http://schemas.microsoft.com/office/powerpoint/2010/main" val="3299427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4</a:t>
            </a:fld>
            <a:endParaRPr lang="en-GB" dirty="0"/>
          </a:p>
        </p:txBody>
      </p:sp>
    </p:spTree>
    <p:extLst>
      <p:ext uri="{BB962C8B-B14F-4D97-AF65-F5344CB8AC3E}">
        <p14:creationId xmlns:p14="http://schemas.microsoft.com/office/powerpoint/2010/main" val="22370768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5</a:t>
            </a:fld>
            <a:endParaRPr lang="en-GB" dirty="0"/>
          </a:p>
        </p:txBody>
      </p:sp>
    </p:spTree>
    <p:extLst>
      <p:ext uri="{BB962C8B-B14F-4D97-AF65-F5344CB8AC3E}">
        <p14:creationId xmlns:p14="http://schemas.microsoft.com/office/powerpoint/2010/main" val="226125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6</a:t>
            </a:fld>
            <a:endParaRPr lang="en-GB" dirty="0"/>
          </a:p>
        </p:txBody>
      </p:sp>
    </p:spTree>
    <p:extLst>
      <p:ext uri="{BB962C8B-B14F-4D97-AF65-F5344CB8AC3E}">
        <p14:creationId xmlns:p14="http://schemas.microsoft.com/office/powerpoint/2010/main" val="993697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7</a:t>
            </a:fld>
            <a:endParaRPr lang="en-GB" dirty="0"/>
          </a:p>
        </p:txBody>
      </p:sp>
    </p:spTree>
    <p:extLst>
      <p:ext uri="{BB962C8B-B14F-4D97-AF65-F5344CB8AC3E}">
        <p14:creationId xmlns:p14="http://schemas.microsoft.com/office/powerpoint/2010/main" val="963693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8</a:t>
            </a:fld>
            <a:endParaRPr lang="en-GB" dirty="0"/>
          </a:p>
        </p:txBody>
      </p:sp>
    </p:spTree>
    <p:extLst>
      <p:ext uri="{BB962C8B-B14F-4D97-AF65-F5344CB8AC3E}">
        <p14:creationId xmlns:p14="http://schemas.microsoft.com/office/powerpoint/2010/main" val="1175702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9</a:t>
            </a:fld>
            <a:endParaRPr lang="en-GB" dirty="0"/>
          </a:p>
        </p:txBody>
      </p:sp>
    </p:spTree>
    <p:extLst>
      <p:ext uri="{BB962C8B-B14F-4D97-AF65-F5344CB8AC3E}">
        <p14:creationId xmlns:p14="http://schemas.microsoft.com/office/powerpoint/2010/main" val="16748397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10</a:t>
            </a:fld>
            <a:endParaRPr lang="en-GB" dirty="0"/>
          </a:p>
        </p:txBody>
      </p:sp>
    </p:spTree>
    <p:extLst>
      <p:ext uri="{BB962C8B-B14F-4D97-AF65-F5344CB8AC3E}">
        <p14:creationId xmlns:p14="http://schemas.microsoft.com/office/powerpoint/2010/main" val="3996960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12</a:t>
            </a:fld>
            <a:endParaRPr lang="en-GB" dirty="0"/>
          </a:p>
        </p:txBody>
      </p:sp>
    </p:spTree>
    <p:extLst>
      <p:ext uri="{BB962C8B-B14F-4D97-AF65-F5344CB8AC3E}">
        <p14:creationId xmlns:p14="http://schemas.microsoft.com/office/powerpoint/2010/main" val="31749169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13</a:t>
            </a:fld>
            <a:endParaRPr lang="en-GB" dirty="0"/>
          </a:p>
        </p:txBody>
      </p:sp>
    </p:spTree>
    <p:extLst>
      <p:ext uri="{BB962C8B-B14F-4D97-AF65-F5344CB8AC3E}">
        <p14:creationId xmlns:p14="http://schemas.microsoft.com/office/powerpoint/2010/main" val="13161703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15</a:t>
            </a:fld>
            <a:endParaRPr lang="en-GB" dirty="0"/>
          </a:p>
        </p:txBody>
      </p:sp>
    </p:spTree>
    <p:extLst>
      <p:ext uri="{BB962C8B-B14F-4D97-AF65-F5344CB8AC3E}">
        <p14:creationId xmlns:p14="http://schemas.microsoft.com/office/powerpoint/2010/main" val="2462089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16</a:t>
            </a:fld>
            <a:endParaRPr lang="en-GB" dirty="0"/>
          </a:p>
        </p:txBody>
      </p:sp>
    </p:spTree>
    <p:extLst>
      <p:ext uri="{BB962C8B-B14F-4D97-AF65-F5344CB8AC3E}">
        <p14:creationId xmlns:p14="http://schemas.microsoft.com/office/powerpoint/2010/main" val="963693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18</a:t>
            </a:fld>
            <a:endParaRPr lang="en-GB" dirty="0"/>
          </a:p>
        </p:txBody>
      </p:sp>
    </p:spTree>
    <p:extLst>
      <p:ext uri="{BB962C8B-B14F-4D97-AF65-F5344CB8AC3E}">
        <p14:creationId xmlns:p14="http://schemas.microsoft.com/office/powerpoint/2010/main" val="524975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alpha val="61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1A9EFA-21F9-456F-B873-C53966E94BBF}"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PrElJLAqccCFQyX2wodXfIBEw&amp;url=http://www.troyareasd.org/Page/1415&amp;ei=aFvOVfrwFYyu7gbd5IeYAQ&amp;bvm=bv.99804247,d.ZGU&amp;psig=AFQjCNFl9XiAU-_2u2uznKj65JdfUvs-uA&amp;ust=1439673563055986"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1.png"/><Relationship Id="rId7" Type="http://schemas.openxmlformats.org/officeDocument/2006/relationships/hyperlink" Target="http://www.google.co.uk/imgres?imgurl=http://mschie.weebly.com/uploads/1/3/4/5/13451944/8148348_orig.png&amp;imgrefurl=http://mschie.weebly.com/an-open-classroom/category/classdojo&amp;h=800&amp;w=664&amp;tbnid=GHeiBVB3U4y4iM:&amp;zoom=1&amp;docid=SW3kkxfcnfgm2M&amp;hl=en&amp;ei=4AClVffiHYeegwTe77zgBA&amp;tbm=isch&amp;ved=0CDMQMygTMBNqFQoTCPfShYXQ2sYCFQfPgAod3jcPTA"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hyperlink" Target="http://www.google.co.uk/imgres?imgurl=http://mrsgilliardmusic.com/wp-content/uploads/2013/09/ClassDojo-monster-0.png&amp;imgrefurl=http://mrsgilliardmusic.com/class-dojo/&amp;h=1000&amp;w=830&amp;tbnid=MWly0AM7shjzmM:&amp;zoom=1&amp;docid=snUG_J8jOeETSM&amp;hl=en&amp;ei=4AClVffiHYeegwTe77zgBA&amp;tbm=isch&amp;ved=0CD8QMygVMBVqFQoTCPfShYXQ2sYCFQfPgAod3jcPTA"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NLU6bfl78cCFcJeGgod5cAFoQ&amp;url=http://www.heberprimaryschool.com/2013/10/23/sc32/&amp;psig=AFQjCNG8xUMrWCpV_8hY5ePDsBIH2bsn6w&amp;ust=1442088751305347"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uk/url?sa=i&amp;rct=j&amp;q=&amp;esrc=s&amp;source=images&amp;cd=&amp;cad=rja&amp;uact=8&amp;ved=0CAcQjRxqFQoTCOb-y_O-qccCFWgX2wodQfEF9g&amp;url=http://www.teachhub.com/12-sure-fire-ways-parents-and-teachers-can-work-together-motivate-students&amp;ei=G1rOVaaFMuiu7AbB4pewDw&amp;bvm=bv.99804247,d.ZGU&amp;psig=AFQjCNF_xGw8bzsBpkVsyuoWefrSxAdYag&amp;ust=1439673166265536"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A4DC59FE-95C7-4792-8613-8387631B1D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185A6740-C8AC-4AF4-8DED-DF2AE7C5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B0287ED7-11F5-4988-9536-ED300C63D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F435B82-54F0-40A8-98AC-308BBE400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63E91545-5C3B-46A8-84FE-3866AC17D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8E118785-E32F-4098-BA19-715FB4D32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218661B7-47E9-4CFA-9D23-D94826CD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2" name="Rectangle 31">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5" name="Straight Connector 34">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Subtitle 2"/>
          <p:cNvSpPr>
            <a:spLocks noGrp="1"/>
          </p:cNvSpPr>
          <p:nvPr>
            <p:ph type="subTitle" idx="1"/>
          </p:nvPr>
        </p:nvSpPr>
        <p:spPr>
          <a:xfrm>
            <a:off x="404020" y="1865876"/>
            <a:ext cx="4421294" cy="2682406"/>
          </a:xfrm>
          <a:noFill/>
        </p:spPr>
        <p:txBody>
          <a:bodyPr anchor="t">
            <a:normAutofit/>
          </a:bodyPr>
          <a:lstStyle/>
          <a:p>
            <a:pPr algn="l">
              <a:spcBef>
                <a:spcPts val="0"/>
              </a:spcBef>
              <a:spcAft>
                <a:spcPts val="600"/>
              </a:spcAft>
            </a:pPr>
            <a:r>
              <a:rPr lang="en-GB" dirty="0">
                <a:solidFill>
                  <a:schemeClr val="bg1"/>
                </a:solidFill>
                <a:latin typeface="Comic Sans MS" panose="030F0702030302020204" pitchFamily="66" charset="0"/>
              </a:rPr>
              <a:t>Welcome to our </a:t>
            </a:r>
            <a:br>
              <a:rPr lang="en-GB" dirty="0">
                <a:solidFill>
                  <a:schemeClr val="bg1"/>
                </a:solidFill>
                <a:latin typeface="Comic Sans MS" panose="030F0702030302020204" pitchFamily="66" charset="0"/>
              </a:rPr>
            </a:br>
            <a:r>
              <a:rPr lang="en-GB" dirty="0">
                <a:solidFill>
                  <a:schemeClr val="bg1"/>
                </a:solidFill>
                <a:latin typeface="Comic Sans MS" panose="030F0702030302020204" pitchFamily="66" charset="0"/>
              </a:rPr>
              <a:t>Information Evening </a:t>
            </a:r>
          </a:p>
          <a:p>
            <a:pPr algn="l">
              <a:spcBef>
                <a:spcPts val="0"/>
              </a:spcBef>
              <a:spcAft>
                <a:spcPts val="600"/>
              </a:spcAft>
            </a:pPr>
            <a:endParaRPr lang="en-GB" dirty="0">
              <a:solidFill>
                <a:schemeClr val="bg1"/>
              </a:solidFill>
              <a:latin typeface="Comic Sans MS" panose="030F0702030302020204" pitchFamily="66" charset="0"/>
            </a:endParaRPr>
          </a:p>
          <a:p>
            <a:pPr algn="l">
              <a:spcBef>
                <a:spcPts val="0"/>
              </a:spcBef>
              <a:spcAft>
                <a:spcPts val="600"/>
              </a:spcAft>
            </a:pPr>
            <a:r>
              <a:rPr lang="en-GB" dirty="0">
                <a:solidFill>
                  <a:schemeClr val="bg1"/>
                </a:solidFill>
                <a:latin typeface="Comic Sans MS"/>
              </a:rPr>
              <a:t>Perfect Penguins</a:t>
            </a:r>
          </a:p>
          <a:p>
            <a:pPr algn="l">
              <a:spcBef>
                <a:spcPts val="0"/>
              </a:spcBef>
              <a:spcAft>
                <a:spcPts val="600"/>
              </a:spcAft>
            </a:pPr>
            <a:endParaRPr lang="en-GB" dirty="0">
              <a:solidFill>
                <a:schemeClr val="bg1"/>
              </a:solidFill>
              <a:latin typeface="Comic Sans MS" panose="030F0702030302020204" pitchFamily="66" charset="0"/>
            </a:endParaRPr>
          </a:p>
        </p:txBody>
      </p:sp>
      <p:grpSp>
        <p:nvGrpSpPr>
          <p:cNvPr id="40" name="Group 39">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4" y="1169749"/>
            <a:ext cx="304800" cy="322326"/>
            <a:chOff x="215328" y="-46937"/>
            <a:chExt cx="304800" cy="2773841"/>
          </a:xfrm>
        </p:grpSpPr>
        <p:cxnSp>
          <p:nvCxnSpPr>
            <p:cNvPr id="41" name="Straight Connector 40">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1026" name="Picture 2">
            <a:extLst>
              <a:ext uri="{FF2B5EF4-FFF2-40B4-BE49-F238E27FC236}">
                <a16:creationId xmlns:a16="http://schemas.microsoft.com/office/drawing/2014/main" id="{5E7E4E70-2059-A652-0539-1AEFEFA17B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7404" y="1397472"/>
            <a:ext cx="3436647" cy="355714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EDC07B27-4E3C-4BCF-ABDB-6AA72857C0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500"/>
            <a:ext cx="9143999" cy="6858000"/>
          </a:xfrm>
          <a:prstGeom prst="rect">
            <a:avLst/>
          </a:prstGeom>
          <a:gradFill>
            <a:gsLst>
              <a:gs pos="19000">
                <a:srgbClr val="000000">
                  <a:alpha val="96000"/>
                </a:srgbClr>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83D11BE6-2A04-4DBB-842D-88602B5E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58902" y="12437"/>
            <a:ext cx="8785098" cy="6844063"/>
          </a:xfrm>
          <a:prstGeom prst="rect">
            <a:avLst/>
          </a:prstGeom>
          <a:gradFill>
            <a:gsLst>
              <a:gs pos="0">
                <a:srgbClr val="000000">
                  <a:alpha val="71765"/>
                </a:srgbClr>
              </a:gs>
              <a:gs pos="100000">
                <a:schemeClr val="accent1">
                  <a:alpha val="20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2A05E02A-9AA9-45EC-B87B-B46F043F3F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 y="2724072"/>
            <a:ext cx="9144005" cy="4114801"/>
          </a:xfrm>
          <a:prstGeom prst="rect">
            <a:avLst/>
          </a:prstGeom>
          <a:gradFill>
            <a:gsLst>
              <a:gs pos="30000">
                <a:schemeClr val="accent1">
                  <a:lumMod val="75000"/>
                  <a:alpha val="19000"/>
                </a:schemeClr>
              </a:gs>
              <a:gs pos="100000">
                <a:schemeClr val="accent1">
                  <a:alpha val="24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0E91EDBA-E8E0-4575-8147-B700345215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39504" y="2144129"/>
            <a:ext cx="6858003" cy="2566746"/>
          </a:xfrm>
          <a:prstGeom prst="rect">
            <a:avLst/>
          </a:prstGeom>
          <a:gradFill>
            <a:gsLst>
              <a:gs pos="0">
                <a:schemeClr val="accent1">
                  <a:alpha val="52000"/>
                </a:schemeClr>
              </a:gs>
              <a:gs pos="76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4927" y="559703"/>
            <a:ext cx="7400498" cy="1167495"/>
          </a:xfrm>
        </p:spPr>
        <p:txBody>
          <a:bodyPr vert="horz" lIns="91440" tIns="45720" rIns="91440" bIns="45720" rtlCol="0" anchor="b">
            <a:normAutofit/>
          </a:bodyPr>
          <a:lstStyle/>
          <a:p>
            <a:pPr>
              <a:lnSpc>
                <a:spcPct val="90000"/>
              </a:lnSpc>
            </a:pPr>
            <a:r>
              <a:rPr lang="en-US" sz="4200">
                <a:solidFill>
                  <a:srgbClr val="FFFFFF"/>
                </a:solidFill>
              </a:rPr>
              <a:t>Introductions</a:t>
            </a:r>
          </a:p>
        </p:txBody>
      </p:sp>
      <p:sp>
        <p:nvSpPr>
          <p:cNvPr id="72" name="Rectangle 71">
            <a:extLst>
              <a:ext uri="{FF2B5EF4-FFF2-40B4-BE49-F238E27FC236}">
                <a16:creationId xmlns:a16="http://schemas.microsoft.com/office/drawing/2014/main" id="{DFEE4473-A122-4E96-8C31-B4C5AAA27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342" y="2706446"/>
            <a:ext cx="9143997" cy="3711900"/>
          </a:xfrm>
          <a:prstGeom prst="rect">
            <a:avLst/>
          </a:prstGeom>
          <a:gradFill>
            <a:gsLst>
              <a:gs pos="0">
                <a:srgbClr val="000000">
                  <a:alpha val="50000"/>
                </a:srgbClr>
              </a:gs>
              <a:gs pos="92000">
                <a:schemeClr val="accent1">
                  <a:lumMod val="75000"/>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456B76F5-3C7C-0A63-3E92-901CA1E0A5F6}"/>
              </a:ext>
            </a:extLst>
          </p:cNvPr>
          <p:cNvSpPr txBox="1"/>
          <p:nvPr/>
        </p:nvSpPr>
        <p:spPr>
          <a:xfrm>
            <a:off x="611878" y="4502614"/>
            <a:ext cx="1901693" cy="461665"/>
          </a:xfrm>
          <a:prstGeom prst="rect">
            <a:avLst/>
          </a:prstGeom>
          <a:noFill/>
        </p:spPr>
        <p:txBody>
          <a:bodyPr wrap="square" rtlCol="0">
            <a:spAutoFit/>
          </a:bodyPr>
          <a:lstStyle/>
          <a:p>
            <a:r>
              <a:rPr lang="en-GB" sz="2400" dirty="0">
                <a:solidFill>
                  <a:schemeClr val="bg1"/>
                </a:solidFill>
              </a:rPr>
              <a:t>Miss Ramsay</a:t>
            </a:r>
          </a:p>
        </p:txBody>
      </p:sp>
      <p:sp>
        <p:nvSpPr>
          <p:cNvPr id="13" name="TextBox 12">
            <a:extLst>
              <a:ext uri="{FF2B5EF4-FFF2-40B4-BE49-F238E27FC236}">
                <a16:creationId xmlns:a16="http://schemas.microsoft.com/office/drawing/2014/main" id="{AD5DA934-F90C-B6B6-BC0C-43A808755298}"/>
              </a:ext>
            </a:extLst>
          </p:cNvPr>
          <p:cNvSpPr txBox="1"/>
          <p:nvPr/>
        </p:nvSpPr>
        <p:spPr>
          <a:xfrm>
            <a:off x="3829191" y="4532531"/>
            <a:ext cx="1799397" cy="461665"/>
          </a:xfrm>
          <a:prstGeom prst="rect">
            <a:avLst/>
          </a:prstGeom>
          <a:noFill/>
        </p:spPr>
        <p:txBody>
          <a:bodyPr wrap="square" rtlCol="0">
            <a:spAutoFit/>
          </a:bodyPr>
          <a:lstStyle/>
          <a:p>
            <a:r>
              <a:rPr lang="en-GB" sz="2400" dirty="0">
                <a:solidFill>
                  <a:schemeClr val="bg1"/>
                </a:solidFill>
              </a:rPr>
              <a:t>Mr Wood</a:t>
            </a:r>
          </a:p>
        </p:txBody>
      </p:sp>
      <p:sp>
        <p:nvSpPr>
          <p:cNvPr id="14" name="TextBox 13">
            <a:extLst>
              <a:ext uri="{FF2B5EF4-FFF2-40B4-BE49-F238E27FC236}">
                <a16:creationId xmlns:a16="http://schemas.microsoft.com/office/drawing/2014/main" id="{52C6FE5F-04FC-41BA-BC8B-AADA92E8331C}"/>
              </a:ext>
            </a:extLst>
          </p:cNvPr>
          <p:cNvSpPr txBox="1"/>
          <p:nvPr/>
        </p:nvSpPr>
        <p:spPr>
          <a:xfrm>
            <a:off x="6679782" y="4502613"/>
            <a:ext cx="2055010" cy="461665"/>
          </a:xfrm>
          <a:prstGeom prst="rect">
            <a:avLst/>
          </a:prstGeom>
          <a:noFill/>
        </p:spPr>
        <p:txBody>
          <a:bodyPr wrap="square" rtlCol="0">
            <a:spAutoFit/>
          </a:bodyPr>
          <a:lstStyle/>
          <a:p>
            <a:r>
              <a:rPr lang="en-GB" sz="2400" dirty="0">
                <a:solidFill>
                  <a:schemeClr val="bg1"/>
                </a:solidFill>
              </a:rPr>
              <a:t>Miss </a:t>
            </a:r>
            <a:r>
              <a:rPr lang="en-GB" sz="2400" dirty="0" err="1">
                <a:solidFill>
                  <a:schemeClr val="bg1"/>
                </a:solidFill>
              </a:rPr>
              <a:t>Ashbolt</a:t>
            </a:r>
            <a:endParaRPr lang="en-GB" sz="2400" dirty="0">
              <a:solidFill>
                <a:schemeClr val="bg1"/>
              </a:solidFill>
            </a:endParaRPr>
          </a:p>
        </p:txBody>
      </p:sp>
      <p:pic>
        <p:nvPicPr>
          <p:cNvPr id="6" name="Picture 5">
            <a:extLst>
              <a:ext uri="{FF2B5EF4-FFF2-40B4-BE49-F238E27FC236}">
                <a16:creationId xmlns:a16="http://schemas.microsoft.com/office/drawing/2014/main" id="{18FCD3B4-6CDE-7121-9FA6-8D34C0A4338B}"/>
              </a:ext>
            </a:extLst>
          </p:cNvPr>
          <p:cNvPicPr>
            <a:picLocks noChangeAspect="1"/>
          </p:cNvPicPr>
          <p:nvPr/>
        </p:nvPicPr>
        <p:blipFill>
          <a:blip r:embed="rId2"/>
          <a:stretch>
            <a:fillRect/>
          </a:stretch>
        </p:blipFill>
        <p:spPr>
          <a:xfrm>
            <a:off x="723099" y="2232327"/>
            <a:ext cx="1590897" cy="2276793"/>
          </a:xfrm>
          <a:prstGeom prst="rect">
            <a:avLst/>
          </a:prstGeom>
        </p:spPr>
      </p:pic>
      <p:pic>
        <p:nvPicPr>
          <p:cNvPr id="4" name="Picture 3">
            <a:extLst>
              <a:ext uri="{FF2B5EF4-FFF2-40B4-BE49-F238E27FC236}">
                <a16:creationId xmlns:a16="http://schemas.microsoft.com/office/drawing/2014/main" id="{803EF60B-9FD3-38A6-3783-700979660C1F}"/>
              </a:ext>
            </a:extLst>
          </p:cNvPr>
          <p:cNvPicPr>
            <a:picLocks noChangeAspect="1"/>
          </p:cNvPicPr>
          <p:nvPr/>
        </p:nvPicPr>
        <p:blipFill>
          <a:blip r:embed="rId3"/>
          <a:stretch>
            <a:fillRect/>
          </a:stretch>
        </p:blipFill>
        <p:spPr>
          <a:xfrm>
            <a:off x="6259311" y="2261203"/>
            <a:ext cx="2525701" cy="2310289"/>
          </a:xfrm>
          <a:prstGeom prst="rect">
            <a:avLst/>
          </a:prstGeom>
        </p:spPr>
      </p:pic>
      <p:pic>
        <p:nvPicPr>
          <p:cNvPr id="7" name="Picture 6">
            <a:extLst>
              <a:ext uri="{FF2B5EF4-FFF2-40B4-BE49-F238E27FC236}">
                <a16:creationId xmlns:a16="http://schemas.microsoft.com/office/drawing/2014/main" id="{2AA91D80-9CDB-EBF5-7CFC-A53D6C9E0B14}"/>
              </a:ext>
            </a:extLst>
          </p:cNvPr>
          <p:cNvPicPr>
            <a:picLocks noChangeAspect="1"/>
          </p:cNvPicPr>
          <p:nvPr/>
        </p:nvPicPr>
        <p:blipFill>
          <a:blip r:embed="rId4"/>
          <a:stretch>
            <a:fillRect/>
          </a:stretch>
        </p:blipFill>
        <p:spPr>
          <a:xfrm>
            <a:off x="3351366" y="2234137"/>
            <a:ext cx="2277222" cy="2371011"/>
          </a:xfrm>
          <a:prstGeom prst="rect">
            <a:avLst/>
          </a:prstGeom>
        </p:spPr>
      </p:pic>
    </p:spTree>
    <p:extLst>
      <p:ext uri="{BB962C8B-B14F-4D97-AF65-F5344CB8AC3E}">
        <p14:creationId xmlns:p14="http://schemas.microsoft.com/office/powerpoint/2010/main" val="2061562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95030" y="2767106"/>
            <a:ext cx="2160621" cy="3071906"/>
          </a:xfrm>
        </p:spPr>
        <p:txBody>
          <a:bodyPr vert="horz" lIns="91440" tIns="45720" rIns="91440" bIns="45720" rtlCol="0" anchor="t">
            <a:normAutofit/>
          </a:bodyPr>
          <a:lstStyle/>
          <a:p>
            <a:pPr algn="l">
              <a:lnSpc>
                <a:spcPct val="90000"/>
              </a:lnSpc>
            </a:pPr>
            <a:r>
              <a:rPr lang="en-US" sz="3000" kern="1200">
                <a:solidFill>
                  <a:srgbClr val="FFFFFF"/>
                </a:solidFill>
                <a:latin typeface="+mj-lt"/>
                <a:ea typeface="+mj-ea"/>
                <a:cs typeface="+mj-cs"/>
              </a:rPr>
              <a:t>End of Year Expectations </a:t>
            </a:r>
          </a:p>
        </p:txBody>
      </p:sp>
      <p:sp>
        <p:nvSpPr>
          <p:cNvPr id="4" name="Text Box 2">
            <a:extLst>
              <a:ext uri="{FF2B5EF4-FFF2-40B4-BE49-F238E27FC236}">
                <a16:creationId xmlns:a16="http://schemas.microsoft.com/office/drawing/2014/main" id="{291247BD-6927-5B84-DFF8-4CDF4AF067B7}"/>
              </a:ext>
            </a:extLst>
          </p:cNvPr>
          <p:cNvSpPr txBox="1">
            <a:spLocks noChangeArrowheads="1"/>
          </p:cNvSpPr>
          <p:nvPr/>
        </p:nvSpPr>
        <p:spPr bwMode="auto">
          <a:xfrm>
            <a:off x="3853343" y="652977"/>
            <a:ext cx="4500245" cy="5186035"/>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Betley CE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Primary School</a:t>
            </a: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End of Year Expectations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for Year 3 and 4</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200" dirty="0">
                <a:effectLst/>
                <a:latin typeface="Century Gothic" panose="020B0502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descr="A picture containing text, queenDescription automatically generated">
            <a:extLst>
              <a:ext uri="{FF2B5EF4-FFF2-40B4-BE49-F238E27FC236}">
                <a16:creationId xmlns:a16="http://schemas.microsoft.com/office/drawing/2014/main" id="{635E902E-C774-5B02-B384-229408B5C9D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1844824"/>
            <a:ext cx="2589188" cy="258918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a:lnSpc>
                <a:spcPct val="90000"/>
              </a:lnSpc>
            </a:pPr>
            <a:r>
              <a:rPr lang="en-US" sz="3500" dirty="0">
                <a:solidFill>
                  <a:srgbClr val="FFFFFF"/>
                </a:solidFill>
              </a:rPr>
              <a:t>Reading</a:t>
            </a:r>
            <a:r>
              <a:rPr lang="en-US" sz="3500" kern="1200" dirty="0">
                <a:solidFill>
                  <a:srgbClr val="FFFFFF"/>
                </a:solidFill>
                <a:latin typeface="+mj-lt"/>
                <a:ea typeface="+mj-ea"/>
                <a:cs typeface="+mj-cs"/>
              </a:rPr>
              <a:t> </a:t>
            </a:r>
          </a:p>
        </p:txBody>
      </p:sp>
      <p:sp>
        <p:nvSpPr>
          <p:cNvPr id="7" name="TextBox 6">
            <a:extLst>
              <a:ext uri="{FF2B5EF4-FFF2-40B4-BE49-F238E27FC236}">
                <a16:creationId xmlns:a16="http://schemas.microsoft.com/office/drawing/2014/main" id="{EC45F547-4CBD-145F-A742-942BD2345325}"/>
              </a:ext>
            </a:extLst>
          </p:cNvPr>
          <p:cNvSpPr txBox="1"/>
          <p:nvPr/>
        </p:nvSpPr>
        <p:spPr>
          <a:xfrm>
            <a:off x="333839" y="1682219"/>
            <a:ext cx="4055825" cy="4555093"/>
          </a:xfrm>
          <a:prstGeom prst="rect">
            <a:avLst/>
          </a:prstGeom>
          <a:noFill/>
        </p:spPr>
        <p:txBody>
          <a:bodyPr wrap="square">
            <a:spAutoFit/>
          </a:bodyPr>
          <a:lstStyle/>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Year 3</a:t>
            </a:r>
            <a:endParaRPr lang="en-GB"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Comment on the way characters relate to one another.</a:t>
            </a:r>
            <a:endParaRPr lang="en-GB" sz="11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Know which words are essential in a sentence to retain meaning. </a:t>
            </a:r>
            <a:endParaRPr lang="en-GB" sz="11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Draw inferences such as inferring characters’ feelings, thoughts and motives from their actions. </a:t>
            </a:r>
            <a:endParaRPr lang="en-GB" sz="11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Recognise how commas are </a:t>
            </a:r>
            <a:r>
              <a:rPr lang="en-GB" sz="1600" dirty="0">
                <a:effectLst/>
                <a:ea typeface="Calibri" panose="020F0502020204030204" pitchFamily="34" charset="0"/>
                <a:cs typeface="Times New Roman" panose="02020603050405020304" pitchFamily="18" charset="0"/>
              </a:rPr>
              <a:t>used</a:t>
            </a:r>
            <a:r>
              <a:rPr lang="en-US" sz="1600" dirty="0">
                <a:effectLst/>
                <a:ea typeface="Calibri" panose="020F0502020204030204" pitchFamily="34" charset="0"/>
                <a:cs typeface="Times New Roman" panose="02020603050405020304" pitchFamily="18" charset="0"/>
              </a:rPr>
              <a:t> to give more meaning. </a:t>
            </a:r>
            <a:endParaRPr lang="en-GB" sz="11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Recognise inverted commas</a:t>
            </a:r>
            <a:endParaRPr lang="en-GB" sz="11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Recognise:</a:t>
            </a:r>
            <a:endParaRPr lang="en-GB" sz="1100" dirty="0">
              <a:effectLs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600" dirty="0">
                <a:effectLst/>
                <a:ea typeface="Calibri" panose="020F0502020204030204" pitchFamily="34" charset="0"/>
                <a:cs typeface="Times New Roman" panose="02020603050405020304" pitchFamily="18" charset="0"/>
              </a:rPr>
              <a:t>plurals </a:t>
            </a:r>
            <a:endParaRPr lang="en-GB" sz="1100" dirty="0">
              <a:effectLs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600" dirty="0">
                <a:effectLst/>
                <a:ea typeface="Calibri" panose="020F0502020204030204" pitchFamily="34" charset="0"/>
                <a:cs typeface="Times New Roman" panose="02020603050405020304" pitchFamily="18" charset="0"/>
              </a:rPr>
              <a:t>pronouns and how used</a:t>
            </a:r>
            <a:endParaRPr lang="en-GB" sz="1100" dirty="0">
              <a:effectLs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600" dirty="0">
                <a:effectLst/>
                <a:ea typeface="Calibri" panose="020F0502020204030204" pitchFamily="34" charset="0"/>
                <a:cs typeface="Times New Roman" panose="02020603050405020304" pitchFamily="18" charset="0"/>
              </a:rPr>
              <a:t>collective nouns </a:t>
            </a:r>
            <a:endParaRPr lang="en-GB" sz="1100" dirty="0">
              <a:effectLs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600" dirty="0">
                <a:effectLst/>
                <a:ea typeface="Calibri" panose="020F0502020204030204" pitchFamily="34" charset="0"/>
                <a:cs typeface="Times New Roman" panose="02020603050405020304" pitchFamily="18" charset="0"/>
              </a:rPr>
              <a:t>adverbs</a:t>
            </a:r>
            <a:endParaRPr lang="en-GB" sz="11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Explain the difference that the precise choice of adjectives and verbs make.</a:t>
            </a:r>
            <a:endParaRPr lang="en-GB" sz="1100" dirty="0">
              <a:effectLst/>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524EA42-BBC4-8561-81CF-60D605AC68E1}"/>
              </a:ext>
            </a:extLst>
          </p:cNvPr>
          <p:cNvSpPr txBox="1"/>
          <p:nvPr/>
        </p:nvSpPr>
        <p:spPr>
          <a:xfrm>
            <a:off x="4571999" y="1671186"/>
            <a:ext cx="4389667" cy="4278094"/>
          </a:xfrm>
          <a:prstGeom prst="rect">
            <a:avLst/>
          </a:prstGeom>
          <a:noFill/>
        </p:spPr>
        <p:txBody>
          <a:bodyPr wrap="square">
            <a:spAutoFit/>
          </a:bodyPr>
          <a:lstStyle/>
          <a:p>
            <a:r>
              <a:rPr lang="en-GB" b="1" dirty="0">
                <a:effectLst/>
                <a:ea typeface="Calibri" panose="020F0502020204030204" pitchFamily="34" charset="0"/>
                <a:cs typeface="Times New Roman" panose="02020603050405020304" pitchFamily="18" charset="0"/>
              </a:rPr>
              <a:t>Year 4</a:t>
            </a: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Give a personal point of view on a text.</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Re-explain a text with confidence. </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Justify inferences with evidence, predicting what might happen from details stated or implied. </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appropriate voices for characters within a story.</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Recognise apostrophe of possession (plural)</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Identify how sentence type can be changed by altering word order, tenses, adding/deleting words or amending punctuation.</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Explain why a writer has used different sentence types or a particular word order and the effect it has created.</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Skim &amp; scan to locate information and/or answer a question.</a:t>
            </a:r>
            <a:endParaRPr lang="en-GB" sz="1600" dirty="0">
              <a:effectLst/>
              <a:ea typeface="Calibri" panose="020F0502020204030204" pitchFamily="34"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a:lnSpc>
                <a:spcPct val="90000"/>
              </a:lnSpc>
            </a:pPr>
            <a:r>
              <a:rPr lang="en-US" sz="3500" kern="1200" dirty="0">
                <a:solidFill>
                  <a:srgbClr val="FFFFFF"/>
                </a:solidFill>
                <a:latin typeface="+mj-lt"/>
                <a:ea typeface="+mj-ea"/>
                <a:cs typeface="+mj-cs"/>
              </a:rPr>
              <a:t>Writing </a:t>
            </a:r>
          </a:p>
        </p:txBody>
      </p:sp>
      <p:sp>
        <p:nvSpPr>
          <p:cNvPr id="7" name="TextBox 6">
            <a:extLst>
              <a:ext uri="{FF2B5EF4-FFF2-40B4-BE49-F238E27FC236}">
                <a16:creationId xmlns:a16="http://schemas.microsoft.com/office/drawing/2014/main" id="{EC45F547-4CBD-145F-A742-942BD2345325}"/>
              </a:ext>
            </a:extLst>
          </p:cNvPr>
          <p:cNvSpPr txBox="1"/>
          <p:nvPr/>
        </p:nvSpPr>
        <p:spPr>
          <a:xfrm>
            <a:off x="333839" y="1682219"/>
            <a:ext cx="4055825" cy="4555093"/>
          </a:xfrm>
          <a:prstGeom prst="rect">
            <a:avLst/>
          </a:prstGeom>
          <a:noFill/>
        </p:spPr>
        <p:txBody>
          <a:bodyPr wrap="square">
            <a:spAutoFit/>
          </a:bodyPr>
          <a:lstStyle/>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Year 3</a:t>
            </a:r>
            <a:endParaRPr lang="en-GB"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conjunctions (when, so, before, after, while, because).</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adverbs (e.g. then, next, soon).</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prepositions (e.g. before, after, during, in, because of).</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Experiment with adjectives to create impact.</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Correctly use verbs in 1</a:t>
            </a:r>
            <a:r>
              <a:rPr lang="en-US" sz="1600" baseline="30000" dirty="0">
                <a:effectLst/>
                <a:ea typeface="Calibri" panose="020F0502020204030204" pitchFamily="34" charset="0"/>
                <a:cs typeface="Times New Roman" panose="02020603050405020304" pitchFamily="18" charset="0"/>
              </a:rPr>
              <a:t>st</a:t>
            </a:r>
            <a:r>
              <a:rPr lang="en-US" sz="1600" dirty="0">
                <a:effectLst/>
                <a:ea typeface="Calibri" panose="020F0502020204030204" pitchFamily="34" charset="0"/>
                <a:cs typeface="Times New Roman" panose="02020603050405020304" pitchFamily="18" charset="0"/>
              </a:rPr>
              <a:t>, 2</a:t>
            </a:r>
            <a:r>
              <a:rPr lang="en-US" sz="1600" baseline="30000" dirty="0">
                <a:effectLst/>
                <a:ea typeface="Calibri" panose="020F0502020204030204" pitchFamily="34" charset="0"/>
                <a:cs typeface="Times New Roman" panose="02020603050405020304" pitchFamily="18" charset="0"/>
              </a:rPr>
              <a:t>nd</a:t>
            </a:r>
            <a:r>
              <a:rPr lang="en-US" sz="1600" dirty="0">
                <a:effectLst/>
                <a:ea typeface="Calibri" panose="020F0502020204030204" pitchFamily="34" charset="0"/>
                <a:cs typeface="Times New Roman" panose="02020603050405020304" pitchFamily="18" charset="0"/>
              </a:rPr>
              <a:t> and 3</a:t>
            </a:r>
            <a:r>
              <a:rPr lang="en-US" sz="1600" baseline="30000" dirty="0">
                <a:effectLst/>
                <a:ea typeface="Calibri" panose="020F0502020204030204" pitchFamily="34" charset="0"/>
                <a:cs typeface="Times New Roman" panose="02020603050405020304" pitchFamily="18" charset="0"/>
              </a:rPr>
              <a:t>rd</a:t>
            </a:r>
            <a:r>
              <a:rPr lang="en-US" sz="1600" dirty="0">
                <a:effectLst/>
                <a:ea typeface="Calibri" panose="020F0502020204030204" pitchFamily="34" charset="0"/>
                <a:cs typeface="Times New Roman" panose="02020603050405020304" pitchFamily="18" charset="0"/>
              </a:rPr>
              <a:t> person. </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perfect form of verbs to mark relationships of time and cause.</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inverted commas to punctuate direct speech.</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Group ideas into basic paragraphs.</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Write under headings and sub-headings.</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Write with increasing legibility, consistency and fluency.</a:t>
            </a:r>
            <a:endParaRPr lang="en-GB" sz="1600" dirty="0">
              <a:effectLst/>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524EA42-BBC4-8561-81CF-60D605AC68E1}"/>
              </a:ext>
            </a:extLst>
          </p:cNvPr>
          <p:cNvSpPr txBox="1"/>
          <p:nvPr/>
        </p:nvSpPr>
        <p:spPr>
          <a:xfrm>
            <a:off x="4571999" y="1671186"/>
            <a:ext cx="4389667" cy="4308872"/>
          </a:xfrm>
          <a:prstGeom prst="rect">
            <a:avLst/>
          </a:prstGeom>
          <a:noFill/>
        </p:spPr>
        <p:txBody>
          <a:bodyPr wrap="square">
            <a:spAutoFit/>
          </a:bodyPr>
          <a:lstStyle/>
          <a:p>
            <a:r>
              <a:rPr lang="en-GB" b="1" dirty="0">
                <a:effectLst/>
                <a:ea typeface="Calibri" panose="020F0502020204030204" pitchFamily="34" charset="0"/>
                <a:cs typeface="Times New Roman" panose="02020603050405020304" pitchFamily="18" charset="0"/>
              </a:rPr>
              <a:t>Year 4</a:t>
            </a: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Vary sentence structure, using different openers. </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adjectival phrases (e.g. biting cold wind).</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appropriate choice of noun or pronoun.</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fronted adverbials.</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apostrophe for plural possession. </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a comma after fronted adverbial (e.g. Later that day, I heard bad news.). </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commas to mark clauses.</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inverted commas and other punctuation to punctuate direct speech.</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paragraphs to organised ideas around a theme.</a:t>
            </a:r>
            <a:endParaRPr lang="en-GB" sz="16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Use connecting adverbs to link paragraphs.</a:t>
            </a:r>
            <a:endParaRPr lang="en-GB" sz="1600" dirty="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600" dirty="0">
                <a:effectLst/>
                <a:ea typeface="Calibri" panose="020F0502020204030204" pitchFamily="34" charset="0"/>
                <a:cs typeface="Times New Roman" panose="02020603050405020304" pitchFamily="18" charset="0"/>
              </a:rPr>
              <a:t>Write with increasing legibility, consistency and fluency. </a:t>
            </a:r>
            <a:endParaRPr lang="en-GB"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66088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a:lnSpc>
                <a:spcPct val="90000"/>
              </a:lnSpc>
            </a:pPr>
            <a:r>
              <a:rPr lang="en-US" sz="3500" kern="1200" dirty="0" err="1">
                <a:solidFill>
                  <a:srgbClr val="FFFFFF"/>
                </a:solidFill>
                <a:latin typeface="+mj-lt"/>
                <a:ea typeface="+mj-ea"/>
                <a:cs typeface="+mj-cs"/>
              </a:rPr>
              <a:t>Maths</a:t>
            </a:r>
            <a:r>
              <a:rPr lang="en-US" sz="3500" kern="1200" dirty="0">
                <a:solidFill>
                  <a:srgbClr val="FFFFFF"/>
                </a:solidFill>
                <a:latin typeface="+mj-lt"/>
                <a:ea typeface="+mj-ea"/>
                <a:cs typeface="+mj-cs"/>
              </a:rPr>
              <a:t> </a:t>
            </a:r>
          </a:p>
        </p:txBody>
      </p:sp>
      <p:sp>
        <p:nvSpPr>
          <p:cNvPr id="7" name="TextBox 6">
            <a:extLst>
              <a:ext uri="{FF2B5EF4-FFF2-40B4-BE49-F238E27FC236}">
                <a16:creationId xmlns:a16="http://schemas.microsoft.com/office/drawing/2014/main" id="{EC45F547-4CBD-145F-A742-942BD2345325}"/>
              </a:ext>
            </a:extLst>
          </p:cNvPr>
          <p:cNvSpPr txBox="1"/>
          <p:nvPr/>
        </p:nvSpPr>
        <p:spPr>
          <a:xfrm>
            <a:off x="1" y="1632277"/>
            <a:ext cx="4571998" cy="5109091"/>
          </a:xfrm>
          <a:prstGeom prst="rect">
            <a:avLst/>
          </a:prstGeom>
          <a:noFill/>
        </p:spPr>
        <p:txBody>
          <a:bodyPr wrap="square">
            <a:spAutoFit/>
          </a:bodyPr>
          <a:lstStyle/>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Year 3</a:t>
            </a:r>
            <a:endParaRPr lang="en-GB"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Compare &amp; order numbers up to 1000.</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Read &amp; write all numbers to 1000 in digits and words.</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Find 10 or 100 more/less than a given number.</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Count from 0 in multiples of 4, 8, 50 and 100.</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Recall &amp; use multiplication &amp; division facts for 3, 4, 8 tables.</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Recognise place value of any 3-digit number.</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Add and subtract - 3-digit </a:t>
            </a:r>
            <a:r>
              <a:rPr lang="en-US" sz="1400" dirty="0" err="1">
                <a:effectLst/>
                <a:ea typeface="Calibri" panose="020F0502020204030204" pitchFamily="34" charset="0"/>
                <a:cs typeface="Times New Roman" panose="02020603050405020304" pitchFamily="18" charset="0"/>
              </a:rPr>
              <a:t>nos</a:t>
            </a:r>
            <a:r>
              <a:rPr lang="en-US" sz="1400" dirty="0">
                <a:effectLst/>
                <a:ea typeface="Calibri" panose="020F0502020204030204" pitchFamily="34" charset="0"/>
                <a:cs typeface="Times New Roman" panose="02020603050405020304" pitchFamily="18" charset="0"/>
              </a:rPr>
              <a:t> and ones, 3-digit </a:t>
            </a:r>
            <a:r>
              <a:rPr lang="en-US" sz="1400" dirty="0" err="1">
                <a:effectLst/>
                <a:ea typeface="Calibri" panose="020F0502020204030204" pitchFamily="34" charset="0"/>
                <a:cs typeface="Times New Roman" panose="02020603050405020304" pitchFamily="18" charset="0"/>
              </a:rPr>
              <a:t>nos</a:t>
            </a:r>
            <a:r>
              <a:rPr lang="en-US" sz="1400" dirty="0">
                <a:effectLst/>
                <a:ea typeface="Calibri" panose="020F0502020204030204" pitchFamily="34" charset="0"/>
                <a:cs typeface="Times New Roman" panose="02020603050405020304" pitchFamily="18" charset="0"/>
              </a:rPr>
              <a:t> and tens</a:t>
            </a:r>
            <a:r>
              <a:rPr lang="en-GB" sz="1200" dirty="0">
                <a:ea typeface="Calibri" panose="020F0502020204030204" pitchFamily="34" charset="0"/>
                <a:cs typeface="Times New Roman" panose="02020603050405020304" pitchFamily="18" charset="0"/>
              </a:rPr>
              <a:t>, </a:t>
            </a:r>
            <a:r>
              <a:rPr lang="en-US" sz="1400" dirty="0">
                <a:effectLst/>
                <a:ea typeface="Calibri" panose="020F0502020204030204" pitchFamily="34" charset="0"/>
                <a:cs typeface="Times New Roman" panose="02020603050405020304" pitchFamily="18" charset="0"/>
              </a:rPr>
              <a:t>3-digit </a:t>
            </a:r>
            <a:r>
              <a:rPr lang="en-US" sz="1400" dirty="0" err="1">
                <a:effectLst/>
                <a:ea typeface="Calibri" panose="020F0502020204030204" pitchFamily="34" charset="0"/>
                <a:cs typeface="Times New Roman" panose="02020603050405020304" pitchFamily="18" charset="0"/>
              </a:rPr>
              <a:t>nos</a:t>
            </a:r>
            <a:r>
              <a:rPr lang="en-US" sz="1400" dirty="0">
                <a:effectLst/>
                <a:ea typeface="Calibri" panose="020F0502020204030204" pitchFamily="34" charset="0"/>
                <a:cs typeface="Times New Roman" panose="02020603050405020304" pitchFamily="18" charset="0"/>
              </a:rPr>
              <a:t> and hundreds</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Add and subtract - Numbers with up to 3-digits using written columnar method.</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Estimate and use inverse to check.</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Multiply 2-digit by 1-digit</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Count up/down in tenths.</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Compare and order fractions with same denominator.</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Add and subtract fractions with same denominator with whole. </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Tell time using 12 and 24 hour clocks; and using Roman numerals.</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Tell time to nearest minute.</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Know number of days in each month and number of seconds in a minute.</a:t>
            </a:r>
            <a:endParaRPr lang="en-GB" sz="1200" dirty="0">
              <a:effectLst/>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524EA42-BBC4-8561-81CF-60D605AC68E1}"/>
              </a:ext>
            </a:extLst>
          </p:cNvPr>
          <p:cNvSpPr txBox="1"/>
          <p:nvPr/>
        </p:nvSpPr>
        <p:spPr>
          <a:xfrm>
            <a:off x="4571999" y="1628800"/>
            <a:ext cx="4389667" cy="5324535"/>
          </a:xfrm>
          <a:prstGeom prst="rect">
            <a:avLst/>
          </a:prstGeom>
          <a:noFill/>
        </p:spPr>
        <p:txBody>
          <a:bodyPr wrap="square">
            <a:spAutoFit/>
          </a:bodyPr>
          <a:lstStyle/>
          <a:p>
            <a:r>
              <a:rPr lang="en-GB" b="1" dirty="0">
                <a:effectLst/>
                <a:ea typeface="Calibri" panose="020F0502020204030204" pitchFamily="34" charset="0"/>
                <a:cs typeface="Times New Roman" panose="02020603050405020304" pitchFamily="18" charset="0"/>
              </a:rPr>
              <a:t>Year 4</a:t>
            </a: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Count backwards through zero to include negative numbers.</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Compare and order numbers beyond 1,000.</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Compare and order numbers with up to 2 decimal places. </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Read Roman numerals to 100.</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Find 1,000 more/less than a given number.</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Count in multiples of 6, 7, 9, 25 and 1000.</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Recall and use multiplication and division facts all tables to 12x12.</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Recognise PV of any 4-digit number.</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Round any number to the nearest 10, 100 or 1,000.</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Round decimals with 1dp to nearest whole number.</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Add and subtract numbers with up to 4-digits using written columnar method.</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Multiply:</a:t>
            </a:r>
            <a:endParaRPr lang="en-GB" sz="1200" dirty="0">
              <a:effectLs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ea typeface="Calibri" panose="020F0502020204030204" pitchFamily="34" charset="0"/>
                <a:cs typeface="Times New Roman" panose="02020603050405020304" pitchFamily="18" charset="0"/>
              </a:rPr>
              <a:t>2-digit by 1-digit</a:t>
            </a:r>
            <a:endParaRPr lang="en-GB" sz="1200" dirty="0">
              <a:effectLs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ea typeface="Calibri" panose="020F0502020204030204" pitchFamily="34" charset="0"/>
                <a:cs typeface="Times New Roman" panose="02020603050405020304" pitchFamily="18" charset="0"/>
              </a:rPr>
              <a:t>3-digit by 1-digit</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Count up/down in hundredths.</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Recognise and write equivalent fractions</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Add and subtract fractions with same denominator. </a:t>
            </a:r>
            <a:endParaRPr lang="en-GB" sz="1200"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ea typeface="Calibri" panose="020F0502020204030204" pitchFamily="34" charset="0"/>
                <a:cs typeface="Times New Roman" panose="02020603050405020304" pitchFamily="18" charset="0"/>
              </a:rPr>
              <a:t>Read, write and convert time between analogue and digital 12 and 24 hour clocks.</a:t>
            </a:r>
            <a:endParaRPr lang="en-GB"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63299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31" name="Group 5130">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5132" name="Oval 5131">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Oval 5132">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4" name="Oval 5133">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Oval 5134">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6" name="Oval 5135">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7" name="Oval 5136">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dirty="0">
                <a:solidFill>
                  <a:schemeClr val="bg1"/>
                </a:solidFill>
                <a:latin typeface="Comic Sans MS" pitchFamily="66" charset="0"/>
              </a:rPr>
              <a:t>This term</a:t>
            </a:r>
          </a:p>
        </p:txBody>
      </p:sp>
      <p:sp>
        <p:nvSpPr>
          <p:cNvPr id="5139" name="Rectangle 5138">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1" name="Group 5140">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5142" name="Straight Connector 5141">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3" name="Straight Connector 5142">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4" name="Straight Connector 5143">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5" name="Straight Connector 5144">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5147" name="Rectangle 514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9" name="Group 514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5150" name="Straight Connector 514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1" name="Straight Connector 515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2" name="Straight Connector 515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3" name="Straight Connector 515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272115" y="1798065"/>
            <a:ext cx="4997199" cy="4428999"/>
          </a:xfrm>
          <a:noFill/>
        </p:spPr>
        <p:txBody>
          <a:bodyPr anchor="t">
            <a:normAutofit/>
          </a:bodyPr>
          <a:lstStyle/>
          <a:p>
            <a:r>
              <a:rPr lang="en-GB" sz="2000" dirty="0">
                <a:solidFill>
                  <a:schemeClr val="bg1"/>
                </a:solidFill>
                <a:latin typeface="Comic Sans MS" pitchFamily="66" charset="0"/>
              </a:rPr>
              <a:t>English – Punctuation and grammar focus, embedding basic skills.</a:t>
            </a:r>
          </a:p>
          <a:p>
            <a:endParaRPr lang="en-GB" sz="2000" dirty="0">
              <a:solidFill>
                <a:schemeClr val="bg1"/>
              </a:solidFill>
              <a:latin typeface="Comic Sans MS" pitchFamily="66" charset="0"/>
            </a:endParaRPr>
          </a:p>
          <a:p>
            <a:r>
              <a:rPr lang="en-GB" sz="2000" dirty="0">
                <a:solidFill>
                  <a:schemeClr val="bg1"/>
                </a:solidFill>
                <a:latin typeface="Comic Sans MS" pitchFamily="66" charset="0"/>
              </a:rPr>
              <a:t>Maths – Place value and addition and subtraction. Please see the website for ways your can support with your child's learning. </a:t>
            </a:r>
          </a:p>
          <a:p>
            <a:endParaRPr lang="en-GB" sz="2000" dirty="0">
              <a:solidFill>
                <a:schemeClr val="bg1"/>
              </a:solidFill>
              <a:latin typeface="Comic Sans MS" pitchFamily="66" charset="0"/>
            </a:endParaRPr>
          </a:p>
          <a:p>
            <a:r>
              <a:rPr lang="en-GB" sz="2000" dirty="0">
                <a:solidFill>
                  <a:schemeClr val="bg1"/>
                </a:solidFill>
                <a:latin typeface="Comic Sans MS" pitchFamily="66" charset="0"/>
              </a:rPr>
              <a:t>Topics – Ancient Egypt</a:t>
            </a:r>
            <a:endParaRPr lang="en-GB" sz="1600" dirty="0">
              <a:solidFill>
                <a:schemeClr val="bg1"/>
              </a:solidFill>
              <a:latin typeface="Comic Sans MS" pitchFamily="66" charset="0"/>
            </a:endParaRPr>
          </a:p>
          <a:p>
            <a:pPr marL="0" indent="0">
              <a:buNone/>
            </a:pPr>
            <a:endParaRPr lang="en-GB" sz="1600" dirty="0">
              <a:solidFill>
                <a:schemeClr val="bg1"/>
              </a:solidFill>
              <a:latin typeface="Comic Sans MS" pitchFamily="66"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56845" y="1641368"/>
            <a:ext cx="3100577" cy="31422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155" name="Group 5154">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5156" name="Straight Connector 5155">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7" name="Straight Connector 5156">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8" name="Straight Connector 5157">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9" name="Straight Connector 5158">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31" name="Group 5130">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5132" name="Oval 5131">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Oval 5132">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4" name="Oval 5133">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Oval 5134">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6" name="Oval 5135">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7" name="Oval 5136">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dirty="0">
                <a:solidFill>
                  <a:schemeClr val="bg1"/>
                </a:solidFill>
                <a:latin typeface="Comic Sans MS" pitchFamily="66" charset="0"/>
              </a:rPr>
              <a:t>Homework</a:t>
            </a:r>
          </a:p>
        </p:txBody>
      </p:sp>
      <p:sp>
        <p:nvSpPr>
          <p:cNvPr id="5139" name="Rectangle 5138">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1" name="Group 5140">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5142" name="Straight Connector 5141">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3" name="Straight Connector 5142">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4" name="Straight Connector 5143">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5" name="Straight Connector 5144">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5147" name="Rectangle 514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9" name="Group 514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5150" name="Straight Connector 514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1" name="Straight Connector 515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2" name="Straight Connector 515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3" name="Straight Connector 515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272115" y="1798065"/>
            <a:ext cx="4997199" cy="4428999"/>
          </a:xfrm>
          <a:noFill/>
        </p:spPr>
        <p:txBody>
          <a:bodyPr anchor="t">
            <a:normAutofit fontScale="92500"/>
          </a:bodyPr>
          <a:lstStyle/>
          <a:p>
            <a:r>
              <a:rPr lang="en-GB" sz="2000" dirty="0">
                <a:solidFill>
                  <a:schemeClr val="bg1"/>
                </a:solidFill>
                <a:latin typeface="Comic Sans MS" pitchFamily="66" charset="0"/>
              </a:rPr>
              <a:t>Reading – at least 4 times a week (diaries and books need to be in school everyday) Diaries will be checked on a Thursday and if your child has read 4x they will be entered into a raffle to win a book from the vending machine. </a:t>
            </a:r>
          </a:p>
          <a:p>
            <a:endParaRPr lang="en-GB" sz="2000" dirty="0">
              <a:solidFill>
                <a:schemeClr val="bg1"/>
              </a:solidFill>
              <a:latin typeface="Comic Sans MS" pitchFamily="66" charset="0"/>
            </a:endParaRPr>
          </a:p>
          <a:p>
            <a:r>
              <a:rPr lang="en-GB" sz="2000" dirty="0">
                <a:solidFill>
                  <a:schemeClr val="bg1"/>
                </a:solidFill>
                <a:latin typeface="Comic Sans MS" pitchFamily="66" charset="0"/>
              </a:rPr>
              <a:t>Homework books – Given out on Friday (returned on Wednesday)</a:t>
            </a:r>
          </a:p>
          <a:p>
            <a:endParaRPr lang="en-GB" sz="2000" dirty="0">
              <a:solidFill>
                <a:schemeClr val="bg1"/>
              </a:solidFill>
              <a:latin typeface="Comic Sans MS" pitchFamily="66" charset="0"/>
            </a:endParaRPr>
          </a:p>
          <a:p>
            <a:r>
              <a:rPr lang="en-GB" sz="2000" dirty="0">
                <a:solidFill>
                  <a:schemeClr val="bg1"/>
                </a:solidFill>
                <a:latin typeface="Comic Sans MS" pitchFamily="66" charset="0"/>
              </a:rPr>
              <a:t>Weekly spelling sheets (some spellings will cover 2 weeks!) and a maths task – sometimes on </a:t>
            </a:r>
            <a:r>
              <a:rPr lang="en-GB" sz="2000" dirty="0" err="1">
                <a:solidFill>
                  <a:schemeClr val="bg1"/>
                </a:solidFill>
                <a:latin typeface="Comic Sans MS" pitchFamily="66" charset="0"/>
              </a:rPr>
              <a:t>PurpleMash</a:t>
            </a:r>
            <a:r>
              <a:rPr lang="en-GB" sz="2000" dirty="0">
                <a:solidFill>
                  <a:schemeClr val="bg1"/>
                </a:solidFill>
                <a:latin typeface="Comic Sans MS" pitchFamily="66" charset="0"/>
              </a:rPr>
              <a:t>, this will depend on the topic. </a:t>
            </a:r>
          </a:p>
          <a:p>
            <a:endParaRPr lang="en-GB" sz="1600" dirty="0">
              <a:solidFill>
                <a:schemeClr val="bg1"/>
              </a:solidFill>
              <a:latin typeface="Comic Sans MS" pitchFamily="66" charset="0"/>
            </a:endParaRPr>
          </a:p>
          <a:p>
            <a:pPr marL="0" indent="0">
              <a:buNone/>
            </a:pPr>
            <a:endParaRPr lang="en-GB" sz="1600" dirty="0">
              <a:solidFill>
                <a:schemeClr val="bg1"/>
              </a:solidFill>
              <a:latin typeface="Comic Sans MS" pitchFamily="66"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56845" y="1641368"/>
            <a:ext cx="3100577" cy="31422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155" name="Group 5154">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5156" name="Straight Connector 5155">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7" name="Straight Connector 5156">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8" name="Straight Connector 5157">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9" name="Straight Connector 5158">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22621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0" name="Rectangle 3079">
            <a:extLst>
              <a:ext uri="{FF2B5EF4-FFF2-40B4-BE49-F238E27FC236}">
                <a16:creationId xmlns:a16="http://schemas.microsoft.com/office/drawing/2014/main" id="{873DDF9D-E27C-4E23-A1E8-CA352535F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 y="-10138"/>
            <a:ext cx="9144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2" name="Rectangle 3081">
            <a:extLst>
              <a:ext uri="{FF2B5EF4-FFF2-40B4-BE49-F238E27FC236}">
                <a16:creationId xmlns:a16="http://schemas.microsoft.com/office/drawing/2014/main" id="{4C6B5652-C661-4C58-B937-F0F490F7FC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4" name="Rectangle 3083">
            <a:extLst>
              <a:ext uri="{FF2B5EF4-FFF2-40B4-BE49-F238E27FC236}">
                <a16:creationId xmlns:a16="http://schemas.microsoft.com/office/drawing/2014/main" id="{0B936867-6407-43FB-9DE6-1B0879D0C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6" name="Rectangle 3085">
            <a:extLst>
              <a:ext uri="{FF2B5EF4-FFF2-40B4-BE49-F238E27FC236}">
                <a16:creationId xmlns:a16="http://schemas.microsoft.com/office/drawing/2014/main" id="{ACD0B258-678B-4A8C-894F-848AF24A19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8" name="Rectangle 3087">
            <a:extLst>
              <a:ext uri="{FF2B5EF4-FFF2-40B4-BE49-F238E27FC236}">
                <a16:creationId xmlns:a16="http://schemas.microsoft.com/office/drawing/2014/main" id="{2F003F3F-F118-41D2-AA3F-74DB0D197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Freeform: Shape 3089">
            <a:extLst>
              <a:ext uri="{FF2B5EF4-FFF2-40B4-BE49-F238E27FC236}">
                <a16:creationId xmlns:a16="http://schemas.microsoft.com/office/drawing/2014/main" id="{C8D58395-74AF-401A-AF2F-76B6FCF71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73298" y="457201"/>
            <a:ext cx="2265420" cy="3588870"/>
          </a:xfrm>
        </p:spPr>
        <p:txBody>
          <a:bodyPr anchor="b">
            <a:normAutofit/>
          </a:bodyPr>
          <a:lstStyle/>
          <a:p>
            <a:pPr algn="r"/>
            <a:r>
              <a:rPr lang="en-GB" sz="2700" dirty="0">
                <a:solidFill>
                  <a:srgbClr val="FFFFFF"/>
                </a:solidFill>
                <a:latin typeface="Comic Sans MS" pitchFamily="66" charset="0"/>
              </a:rPr>
              <a:t>Extra Information</a:t>
            </a:r>
          </a:p>
        </p:txBody>
      </p:sp>
      <p:sp>
        <p:nvSpPr>
          <p:cNvPr id="3" name="Content Placeholder 2"/>
          <p:cNvSpPr>
            <a:spLocks noGrp="1"/>
          </p:cNvSpPr>
          <p:nvPr>
            <p:ph idx="1"/>
          </p:nvPr>
        </p:nvSpPr>
        <p:spPr>
          <a:xfrm>
            <a:off x="3212018" y="116633"/>
            <a:ext cx="3303293" cy="6480720"/>
          </a:xfrm>
        </p:spPr>
        <p:txBody>
          <a:bodyPr anchor="ctr">
            <a:normAutofit/>
          </a:bodyPr>
          <a:lstStyle/>
          <a:p>
            <a:endParaRPr lang="en-GB" sz="1800" dirty="0">
              <a:latin typeface="Comic Sans MS" pitchFamily="66" charset="0"/>
            </a:endParaRPr>
          </a:p>
          <a:p>
            <a:r>
              <a:rPr lang="en-GB" sz="1800" dirty="0">
                <a:latin typeface="Comic Sans MS" pitchFamily="66" charset="0"/>
              </a:rPr>
              <a:t>Please can you ensure your child brings a water bottle everyday – with their name on!</a:t>
            </a:r>
          </a:p>
          <a:p>
            <a:pPr>
              <a:buNone/>
            </a:pPr>
            <a:endParaRPr lang="en-GB" sz="1800" u="sng" dirty="0">
              <a:latin typeface="Comic Sans MS" pitchFamily="66" charset="0"/>
            </a:endParaRPr>
          </a:p>
          <a:p>
            <a:pPr>
              <a:buNone/>
            </a:pPr>
            <a:endParaRPr lang="en-GB" sz="1800" u="sng" dirty="0">
              <a:latin typeface="Comic Sans MS" pitchFamily="66" charset="0"/>
            </a:endParaRPr>
          </a:p>
          <a:p>
            <a:pPr>
              <a:buNone/>
            </a:pPr>
            <a:r>
              <a:rPr lang="en-GB" sz="1800" u="sng" dirty="0">
                <a:latin typeface="Comic Sans MS" pitchFamily="66" charset="0"/>
              </a:rPr>
              <a:t>Outdoor learning:</a:t>
            </a:r>
          </a:p>
          <a:p>
            <a:r>
              <a:rPr lang="en-GB" sz="1800" dirty="0">
                <a:latin typeface="Comic Sans MS" pitchFamily="66" charset="0"/>
              </a:rPr>
              <a:t>All children need to come to school in a waterproof coat for break times and outdoor learning, when warmer please ensure they have a sun hat with them.</a:t>
            </a:r>
          </a:p>
          <a:p>
            <a:pPr>
              <a:buNone/>
            </a:pPr>
            <a:endParaRPr lang="en-GB" sz="1800" dirty="0">
              <a:latin typeface="Comic Sans MS" pitchFamily="66" charset="0"/>
            </a:endParaRPr>
          </a:p>
          <a:p>
            <a:pPr>
              <a:buNone/>
            </a:pPr>
            <a:r>
              <a:rPr lang="en-GB" sz="1800" dirty="0">
                <a:latin typeface="Comic Sans MS" pitchFamily="66" charset="0"/>
              </a:rPr>
              <a:t>Forest School – Wellies, waterproofs, clothing you won’t mind getting a</a:t>
            </a:r>
            <a:r>
              <a:rPr lang="en-GB" sz="1800" i="1" dirty="0">
                <a:latin typeface="Comic Sans MS" pitchFamily="66" charset="0"/>
              </a:rPr>
              <a:t> little</a:t>
            </a:r>
            <a:r>
              <a:rPr lang="en-GB" sz="1800" dirty="0">
                <a:latin typeface="Comic Sans MS" pitchFamily="66" charset="0"/>
              </a:rPr>
              <a:t> muddy!</a:t>
            </a:r>
          </a:p>
          <a:p>
            <a:pPr>
              <a:buNone/>
            </a:pPr>
            <a:endParaRPr lang="en-GB" sz="1700" dirty="0">
              <a:latin typeface="Comic Sans MS" pitchFamily="66" charset="0"/>
            </a:endParaRPr>
          </a:p>
          <a:p>
            <a:pPr>
              <a:buNone/>
            </a:pPr>
            <a:endParaRPr lang="en-GB" sz="1700" dirty="0">
              <a:latin typeface="Comic Sans MS" pitchFamily="66" charset="0"/>
            </a:endParaRPr>
          </a:p>
        </p:txBody>
      </p:sp>
      <p:pic>
        <p:nvPicPr>
          <p:cNvPr id="3075"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 b="12770"/>
          <a:stretch/>
        </p:blipFill>
        <p:spPr bwMode="auto">
          <a:xfrm>
            <a:off x="6444208" y="473758"/>
            <a:ext cx="2365409" cy="280831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1F4893C4-5660-1022-C9CA-533E888BBC89}"/>
              </a:ext>
            </a:extLst>
          </p:cNvPr>
          <p:cNvPicPr>
            <a:picLocks noChangeAspect="1"/>
          </p:cNvPicPr>
          <p:nvPr/>
        </p:nvPicPr>
        <p:blipFill>
          <a:blip r:embed="rId4"/>
          <a:stretch>
            <a:fillRect/>
          </a:stretch>
        </p:blipFill>
        <p:spPr>
          <a:xfrm>
            <a:off x="6617121" y="3979848"/>
            <a:ext cx="2019582" cy="2210108"/>
          </a:xfrm>
          <a:prstGeom prst="rect">
            <a:avLst/>
          </a:prstGeom>
        </p:spPr>
      </p:pic>
    </p:spTree>
    <p:extLst>
      <p:ext uri="{BB962C8B-B14F-4D97-AF65-F5344CB8AC3E}">
        <p14:creationId xmlns:p14="http://schemas.microsoft.com/office/powerpoint/2010/main" val="1657570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dirty="0">
                <a:solidFill>
                  <a:srgbClr val="FFFFFF"/>
                </a:solidFill>
                <a:latin typeface="Comic Sans MS" pitchFamily="66" charset="0"/>
              </a:rPr>
              <a:t>Trips</a:t>
            </a:r>
          </a:p>
        </p:txBody>
      </p:sp>
      <p:sp>
        <p:nvSpPr>
          <p:cNvPr id="3" name="Content Placeholder 2"/>
          <p:cNvSpPr>
            <a:spLocks noGrp="1"/>
          </p:cNvSpPr>
          <p:nvPr>
            <p:ph idx="1"/>
          </p:nvPr>
        </p:nvSpPr>
        <p:spPr>
          <a:xfrm>
            <a:off x="703535" y="2482230"/>
            <a:ext cx="5020594" cy="3035002"/>
          </a:xfrm>
        </p:spPr>
        <p:txBody>
          <a:bodyPr anchor="ctr">
            <a:normAutofit/>
          </a:bodyPr>
          <a:lstStyle/>
          <a:p>
            <a:pPr>
              <a:buNone/>
            </a:pPr>
            <a:r>
              <a:rPr lang="en-GB" sz="1700" b="1" dirty="0">
                <a:latin typeface="Comic Sans MS" pitchFamily="66" charset="0"/>
              </a:rPr>
              <a:t>  </a:t>
            </a:r>
            <a:r>
              <a:rPr lang="en-GB" sz="1700" dirty="0">
                <a:latin typeface="Comic Sans MS" pitchFamily="66" charset="0"/>
              </a:rPr>
              <a:t>Children will attend at least one trip this year. Details of these trips along with the amount payable have been sent out at the end of last year.</a:t>
            </a:r>
          </a:p>
          <a:p>
            <a:pPr>
              <a:buNone/>
            </a:pPr>
            <a:endParaRPr lang="en-GB" sz="1700" dirty="0">
              <a:latin typeface="Comic Sans MS" pitchFamily="66" charset="0"/>
            </a:endParaRPr>
          </a:p>
          <a:p>
            <a:pPr>
              <a:buNone/>
            </a:pPr>
            <a:r>
              <a:rPr lang="en-GB" sz="1700" dirty="0">
                <a:latin typeface="Comic Sans MS" pitchFamily="66" charset="0"/>
              </a:rPr>
              <a:t>   Payment arrangements – Trips should be paid for online. If you wish to pay weekly, please speak to the office staff.</a:t>
            </a:r>
          </a:p>
          <a:p>
            <a:pPr>
              <a:buNone/>
            </a:pPr>
            <a:endParaRPr lang="en-GB" sz="1700" dirty="0">
              <a:latin typeface="Comic Sans MS" pitchFamily="66" charset="0"/>
            </a:endParaRPr>
          </a:p>
          <a:p>
            <a:pPr>
              <a:buNone/>
            </a:pPr>
            <a:endParaRPr lang="en-GB" sz="1700" dirty="0">
              <a:latin typeface="Comic Sans MS" pitchFamily="66" charset="0"/>
            </a:endParaRPr>
          </a:p>
        </p:txBody>
      </p:sp>
      <p:pic>
        <p:nvPicPr>
          <p:cNvPr id="4" name="Picture 2" descr="School Trips - Partington Central Academy">
            <a:extLst>
              <a:ext uri="{FF2B5EF4-FFF2-40B4-BE49-F238E27FC236}">
                <a16:creationId xmlns:a16="http://schemas.microsoft.com/office/drawing/2014/main" id="{E14A1E0F-D59B-7F5E-0AEB-75ECB50B6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2564904"/>
            <a:ext cx="2085975"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697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dirty="0">
                <a:solidFill>
                  <a:srgbClr val="FFFFFF"/>
                </a:solidFill>
                <a:latin typeface="Comic Sans MS" panose="030F0702030302020204" pitchFamily="66" charset="0"/>
              </a:rPr>
              <a:t>Lunches</a:t>
            </a:r>
          </a:p>
        </p:txBody>
      </p:sp>
      <p:sp>
        <p:nvSpPr>
          <p:cNvPr id="3" name="Content Placeholder 2"/>
          <p:cNvSpPr>
            <a:spLocks noGrp="1"/>
          </p:cNvSpPr>
          <p:nvPr>
            <p:ph idx="1"/>
          </p:nvPr>
        </p:nvSpPr>
        <p:spPr>
          <a:xfrm>
            <a:off x="1028699" y="2318197"/>
            <a:ext cx="7293023" cy="3683358"/>
          </a:xfrm>
        </p:spPr>
        <p:txBody>
          <a:bodyPr anchor="ctr">
            <a:noAutofit/>
          </a:bodyPr>
          <a:lstStyle/>
          <a:p>
            <a:pPr>
              <a:buNone/>
            </a:pPr>
            <a:r>
              <a:rPr lang="en-GB" sz="2800" dirty="0">
                <a:latin typeface="Comic Sans MS" pitchFamily="66" charset="0"/>
              </a:rPr>
              <a:t>Our school dinners are cooked on site, the cost is £3.20. Snacks are sold for playtime and ordered on a weekly basis. </a:t>
            </a:r>
          </a:p>
          <a:p>
            <a:pPr>
              <a:buNone/>
            </a:pPr>
            <a:endParaRPr lang="en-GB" sz="2800" dirty="0">
              <a:latin typeface="Comic Sans MS" pitchFamily="66" charset="0"/>
            </a:endParaRPr>
          </a:p>
          <a:p>
            <a:pPr>
              <a:buNone/>
            </a:pPr>
            <a:endParaRPr lang="en-GB" sz="2800" dirty="0">
              <a:latin typeface="Comic Sans MS" pitchFamily="66" charset="0"/>
            </a:endParaRPr>
          </a:p>
          <a:p>
            <a:pPr>
              <a:buNone/>
            </a:pPr>
            <a:r>
              <a:rPr lang="en-GB" sz="2800" dirty="0">
                <a:latin typeface="Comic Sans MS" pitchFamily="66" charset="0"/>
              </a:rPr>
              <a:t>If you are entitled to Free School Meals (FSM) funding you must complete the appropriate forms at the school office.</a:t>
            </a:r>
            <a:endParaRPr lang="en-GB" sz="2800" dirty="0"/>
          </a:p>
        </p:txBody>
      </p:sp>
    </p:spTree>
    <p:extLst>
      <p:ext uri="{BB962C8B-B14F-4D97-AF65-F5344CB8AC3E}">
        <p14:creationId xmlns:p14="http://schemas.microsoft.com/office/powerpoint/2010/main" val="2814258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07" name="Group 4106">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4108" name="Oval 4107">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Oval 4108">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0" name="Oval 4109">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1" name="Oval 4110">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12" name="Oval 4111">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3" name="Oval 4112">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a:solidFill>
                  <a:schemeClr val="bg1"/>
                </a:solidFill>
                <a:latin typeface="Comic Sans MS" pitchFamily="66" charset="0"/>
              </a:rPr>
              <a:t>PE</a:t>
            </a:r>
          </a:p>
        </p:txBody>
      </p:sp>
      <p:sp>
        <p:nvSpPr>
          <p:cNvPr id="4115" name="Rectangle 4114">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17" name="Group 4116">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4118" name="Straight Connector 4117">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19" name="Straight Connector 4118">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0" name="Straight Connector 4119">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1" name="Straight Connector 4120">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4123" name="Rectangle 4122">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25" name="Group 4124">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4126" name="Straight Connector 4125">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7" name="Straight Connector 4126">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8" name="Straight Connector 4127">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52" name="Straight Connector 4128">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347141" y="2304758"/>
            <a:ext cx="7350808" cy="3461430"/>
          </a:xfrm>
          <a:noFill/>
        </p:spPr>
        <p:txBody>
          <a:bodyPr anchor="t">
            <a:noAutofit/>
          </a:bodyPr>
          <a:lstStyle/>
          <a:p>
            <a:pPr>
              <a:buNone/>
            </a:pPr>
            <a:r>
              <a:rPr lang="en-GB" sz="2800" dirty="0">
                <a:solidFill>
                  <a:schemeClr val="bg1"/>
                </a:solidFill>
                <a:latin typeface="Comic Sans MS" pitchFamily="66" charset="0"/>
              </a:rPr>
              <a:t>PE kit</a:t>
            </a:r>
          </a:p>
          <a:p>
            <a:r>
              <a:rPr lang="en-US" sz="2800" dirty="0">
                <a:solidFill>
                  <a:schemeClr val="bg1"/>
                </a:solidFill>
                <a:latin typeface="Comic Sans MS" pitchFamily="66" charset="0"/>
              </a:rPr>
              <a:t>Plain red t-shirt</a:t>
            </a:r>
          </a:p>
          <a:p>
            <a:r>
              <a:rPr lang="en-US" sz="2800" dirty="0">
                <a:solidFill>
                  <a:schemeClr val="bg1"/>
                </a:solidFill>
                <a:latin typeface="Comic Sans MS" pitchFamily="66" charset="0"/>
              </a:rPr>
              <a:t>Plain black shorts or jogging bottoms</a:t>
            </a:r>
          </a:p>
          <a:p>
            <a:r>
              <a:rPr lang="en-US" sz="2800" dirty="0">
                <a:solidFill>
                  <a:schemeClr val="bg1"/>
                </a:solidFill>
                <a:latin typeface="Comic Sans MS" pitchFamily="66" charset="0"/>
              </a:rPr>
              <a:t>Trainers.</a:t>
            </a:r>
          </a:p>
          <a:p>
            <a:endParaRPr lang="en-GB" sz="2800" dirty="0">
              <a:solidFill>
                <a:schemeClr val="bg1"/>
              </a:solidFill>
              <a:latin typeface="Comic Sans MS" pitchFamily="66" charset="0"/>
            </a:endParaRPr>
          </a:p>
          <a:p>
            <a:pPr marL="0" indent="0">
              <a:buNone/>
            </a:pPr>
            <a:r>
              <a:rPr lang="en-GB" sz="2000" dirty="0">
                <a:solidFill>
                  <a:schemeClr val="bg1"/>
                </a:solidFill>
                <a:latin typeface="Comic Sans MS" pitchFamily="66" charset="0"/>
              </a:rPr>
              <a:t>*Come to school in these on PE days – Tuesday and Wednesday</a:t>
            </a:r>
          </a:p>
        </p:txBody>
      </p:sp>
      <p:pic>
        <p:nvPicPr>
          <p:cNvPr id="4098" name="Picture 2" descr="http://www.troyareasd.org/cms/lib04/PA01001343/Centricity/Domain/233/sports_kids.gif">
            <a:hlinkClick r:id="rId3"/>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161220" y="524284"/>
            <a:ext cx="4352832" cy="2272178"/>
          </a:xfrm>
          <a:prstGeom prst="rect">
            <a:avLst/>
          </a:prstGeom>
          <a:noFill/>
          <a:extLst>
            <a:ext uri="{909E8E84-426E-40DD-AFC4-6F175D3DCCD1}">
              <a14:hiddenFill xmlns:a14="http://schemas.microsoft.com/office/drawing/2010/main">
                <a:solidFill>
                  <a:srgbClr val="FFFFFF"/>
                </a:solidFill>
              </a14:hiddenFill>
            </a:ext>
          </a:extLst>
        </p:spPr>
      </p:pic>
      <p:grpSp>
        <p:nvGrpSpPr>
          <p:cNvPr id="4131" name="Group 4130">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4132" name="Straight Connector 4131">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3" name="Straight Connector 4132">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4" name="Straight Connector 4133">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5" name="Straight Connector 4134">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92179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5" name="Group 1034">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036" name="Oval 1035">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Oval 1036">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Oval 1037">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Oval 1038">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0" name="Oval 1039">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Oval 1040">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a:solidFill>
                  <a:schemeClr val="bg1"/>
                </a:solidFill>
                <a:latin typeface="Comic Sans MS" pitchFamily="66" charset="0"/>
              </a:rPr>
              <a:t>School Rules </a:t>
            </a:r>
          </a:p>
        </p:txBody>
      </p:sp>
      <p:sp>
        <p:nvSpPr>
          <p:cNvPr id="1043" name="Rectangle 1042">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5" name="Group 1044">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1046" name="Straight Connector 1045">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8" name="Straight Connector 1047">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9" name="Straight Connector 1048">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1051" name="Rectangle 1050">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3" name="Group 1052">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1054" name="Straight Connector 1053">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6" name="Straight Connector 1055">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7" name="Straight Connector 1056">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609032" y="2180539"/>
            <a:ext cx="4172312" cy="2828892"/>
          </a:xfrm>
          <a:noFill/>
        </p:spPr>
        <p:txBody>
          <a:bodyPr anchor="t">
            <a:normAutofit/>
          </a:bodyPr>
          <a:lstStyle/>
          <a:p>
            <a:pPr marL="0" indent="0">
              <a:buNone/>
            </a:pPr>
            <a:r>
              <a:rPr lang="en-GB" sz="3600" dirty="0">
                <a:solidFill>
                  <a:schemeClr val="bg1"/>
                </a:solidFill>
                <a:latin typeface="Comic Sans MS" pitchFamily="66" charset="0"/>
              </a:rPr>
              <a:t>Be Ready</a:t>
            </a:r>
          </a:p>
          <a:p>
            <a:pPr marL="0" indent="0">
              <a:buNone/>
            </a:pPr>
            <a:r>
              <a:rPr lang="en-GB" sz="3600" dirty="0">
                <a:solidFill>
                  <a:schemeClr val="bg1"/>
                </a:solidFill>
                <a:latin typeface="Comic Sans MS" pitchFamily="66" charset="0"/>
              </a:rPr>
              <a:t>Be Respectful</a:t>
            </a:r>
          </a:p>
          <a:p>
            <a:pPr marL="0" indent="0">
              <a:buNone/>
            </a:pPr>
            <a:r>
              <a:rPr lang="en-GB" sz="3600" dirty="0">
                <a:solidFill>
                  <a:schemeClr val="bg1"/>
                </a:solidFill>
                <a:latin typeface="Comic Sans MS" pitchFamily="66" charset="0"/>
              </a:rPr>
              <a:t>Be Safe</a:t>
            </a:r>
          </a:p>
          <a:p>
            <a:endParaRPr lang="en-GB" sz="1600" dirty="0">
              <a:solidFill>
                <a:schemeClr val="bg1"/>
              </a:solidFill>
              <a:latin typeface="Comic Sans MS"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57041" y="1894111"/>
            <a:ext cx="3100577" cy="310057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59" name="Group 1058">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1060" name="Straight Connector 1059">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1" name="Straight Connector 1060">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3" name="Straight Connector 1062">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4F9B6C79-E122-4CC3-89D3-AC495A744D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3F913E1A-AA2E-486A-A9C9-5A0EC83DDC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02A347F-77B3-4993-835B-F7C4F3D9AF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5A136813-22B7-4F65-83FA-B0CD3DE30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81D551C5-7738-45E2-92E6-C372D8E49F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485F0AA2-AA26-4213-9599-3DCDB72DA0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AE70576-4FFC-44BE-846C-9EB6DD9A17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2230" y="630936"/>
            <a:ext cx="4289085" cy="2702018"/>
          </a:xfrm>
          <a:noFill/>
        </p:spPr>
        <p:txBody>
          <a:bodyPr vert="horz" lIns="91440" tIns="45720" rIns="91440" bIns="45720" rtlCol="0" anchor="t">
            <a:normAutofit/>
          </a:bodyPr>
          <a:lstStyle/>
          <a:p>
            <a:pPr algn="l">
              <a:lnSpc>
                <a:spcPct val="90000"/>
              </a:lnSpc>
            </a:pPr>
            <a:r>
              <a:rPr lang="en-US" sz="4200" kern="1200">
                <a:solidFill>
                  <a:schemeClr val="bg1"/>
                </a:solidFill>
                <a:latin typeface="+mj-lt"/>
                <a:ea typeface="+mj-ea"/>
                <a:cs typeface="+mj-cs"/>
              </a:rPr>
              <a:t>Dojo Characters based on School Values</a:t>
            </a:r>
          </a:p>
        </p:txBody>
      </p:sp>
      <p:sp>
        <p:nvSpPr>
          <p:cNvPr id="24" name="Rectangle 23">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32" name="Group 31">
            <a:extLst>
              <a:ext uri="{FF2B5EF4-FFF2-40B4-BE49-F238E27FC236}">
                <a16:creationId xmlns:a16="http://schemas.microsoft.com/office/drawing/2014/main" id="{85AC4472-E842-4CF4-BD50-983305EDB3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07958" y="4945279"/>
            <a:ext cx="964406" cy="549007"/>
            <a:chOff x="7029447" y="3514725"/>
            <a:chExt cx="1285875" cy="549007"/>
          </a:xfrm>
        </p:grpSpPr>
        <p:cxnSp>
          <p:nvCxnSpPr>
            <p:cNvPr id="33" name="Straight Connector 32">
              <a:extLst>
                <a:ext uri="{FF2B5EF4-FFF2-40B4-BE49-F238E27FC236}">
                  <a16:creationId xmlns:a16="http://schemas.microsoft.com/office/drawing/2014/main" id="{C2EE92C3-E117-4FC2-A305-586C89CA7B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A6FE6FB-7083-4B79-B1FD-B08855376F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6D5D4DA-BEE4-4C4F-9CA9-0D068AAB83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EB1644A-A3F6-44EF-AC1D-F2CB55C9F6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8" name="Rectangle 37">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41" name="Straight Connector 40">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7" name="Picture 6">
            <a:extLst>
              <a:ext uri="{FF2B5EF4-FFF2-40B4-BE49-F238E27FC236}">
                <a16:creationId xmlns:a16="http://schemas.microsoft.com/office/drawing/2014/main" id="{E2FD1A47-45CC-3AE7-65AE-757908E0D7B7}"/>
              </a:ext>
            </a:extLst>
          </p:cNvPr>
          <p:cNvPicPr>
            <a:picLocks noChangeAspect="1"/>
          </p:cNvPicPr>
          <p:nvPr/>
        </p:nvPicPr>
        <p:blipFill rotWithShape="1">
          <a:blip r:embed="rId2"/>
          <a:srcRect l="26375" t="30400" r="25587" b="13600"/>
          <a:stretch/>
        </p:blipFill>
        <p:spPr>
          <a:xfrm>
            <a:off x="2635623" y="2239411"/>
            <a:ext cx="5971799" cy="3915893"/>
          </a:xfrm>
          <a:prstGeom prst="rect">
            <a:avLst/>
          </a:prstGeom>
        </p:spPr>
      </p:pic>
      <p:grpSp>
        <p:nvGrpSpPr>
          <p:cNvPr id="46" name="Group 45">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5" y="828636"/>
            <a:ext cx="304800" cy="322326"/>
            <a:chOff x="215328" y="-46937"/>
            <a:chExt cx="304800" cy="2773841"/>
          </a:xfrm>
        </p:grpSpPr>
        <p:cxnSp>
          <p:nvCxnSpPr>
            <p:cNvPr id="47" name="Straight Connector 46">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19773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5" name="Group 1034">
            <a:extLst>
              <a:ext uri="{FF2B5EF4-FFF2-40B4-BE49-F238E27FC236}">
                <a16:creationId xmlns:a16="http://schemas.microsoft.com/office/drawing/2014/main" id="{7F277EAE-FC73-4AE5-9BDB-0BE814F954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036" name="Oval 1035">
              <a:extLst>
                <a:ext uri="{FF2B5EF4-FFF2-40B4-BE49-F238E27FC236}">
                  <a16:creationId xmlns:a16="http://schemas.microsoft.com/office/drawing/2014/main" id="{66CC8DCE-8D82-400F-A315-4CD008FDA6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Oval 1036">
              <a:extLst>
                <a:ext uri="{FF2B5EF4-FFF2-40B4-BE49-F238E27FC236}">
                  <a16:creationId xmlns:a16="http://schemas.microsoft.com/office/drawing/2014/main" id="{339B13E9-2F1D-489D-842D-20AC7313D1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Oval 1037">
              <a:extLst>
                <a:ext uri="{FF2B5EF4-FFF2-40B4-BE49-F238E27FC236}">
                  <a16:creationId xmlns:a16="http://schemas.microsoft.com/office/drawing/2014/main" id="{1E7447BD-F39C-4290-8A87-E61FD98A28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Oval 1038">
              <a:extLst>
                <a:ext uri="{FF2B5EF4-FFF2-40B4-BE49-F238E27FC236}">
                  <a16:creationId xmlns:a16="http://schemas.microsoft.com/office/drawing/2014/main" id="{AEB36854-40EE-40C4-A488-60EAA83B2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0" name="Oval 1039">
              <a:extLst>
                <a:ext uri="{FF2B5EF4-FFF2-40B4-BE49-F238E27FC236}">
                  <a16:creationId xmlns:a16="http://schemas.microsoft.com/office/drawing/2014/main" id="{77165098-3853-4969-9EAF-796B9751F2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Oval 1040">
              <a:extLst>
                <a:ext uri="{FF2B5EF4-FFF2-40B4-BE49-F238E27FC236}">
                  <a16:creationId xmlns:a16="http://schemas.microsoft.com/office/drawing/2014/main" id="{A7EF9153-D515-4DA2-A63C-58C0298309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0020" r="17203" b="4"/>
          <a:stretch/>
        </p:blipFill>
        <p:spPr bwMode="auto">
          <a:xfrm>
            <a:off x="450342" y="412377"/>
            <a:ext cx="1985549" cy="316277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43" name="Group 1042">
            <a:extLst>
              <a:ext uri="{FF2B5EF4-FFF2-40B4-BE49-F238E27FC236}">
                <a16:creationId xmlns:a16="http://schemas.microsoft.com/office/drawing/2014/main" id="{AF19A774-30A5-488B-9BAF-629C644029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314839" y="615017"/>
            <a:ext cx="304800" cy="322326"/>
            <a:chOff x="215328" y="-46937"/>
            <a:chExt cx="304800" cy="2773841"/>
          </a:xfrm>
        </p:grpSpPr>
        <p:cxnSp>
          <p:nvCxnSpPr>
            <p:cNvPr id="1044" name="Straight Connector 1043">
              <a:extLst>
                <a:ext uri="{FF2B5EF4-FFF2-40B4-BE49-F238E27FC236}">
                  <a16:creationId xmlns:a16="http://schemas.microsoft.com/office/drawing/2014/main" id="{291EBF88-5B98-4258-A542-14C3AF2E52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5" name="Straight Connector 1044">
              <a:extLst>
                <a:ext uri="{FF2B5EF4-FFF2-40B4-BE49-F238E27FC236}">
                  <a16:creationId xmlns:a16="http://schemas.microsoft.com/office/drawing/2014/main" id="{8FBC2D58-9E3C-490D-BD7A-61EF07EA79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6" name="Straight Connector 1045">
              <a:extLst>
                <a:ext uri="{FF2B5EF4-FFF2-40B4-BE49-F238E27FC236}">
                  <a16:creationId xmlns:a16="http://schemas.microsoft.com/office/drawing/2014/main" id="{B6CF1BB4-1C1D-4EDE-BA26-0243FCF83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00C83729-E02F-4512-AFE7-F4792228BD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7" name="Picture 6" descr="Image result for class dojo">
            <a:hlinkClick r:id="rId4"/>
          </p:cNvPr>
          <p:cNvPicPr/>
          <p:nvPr/>
        </p:nvPicPr>
        <p:blipFill rotWithShape="1">
          <a:blip r:embed="rId5" cstate="print">
            <a:extLst>
              <a:ext uri="{28A0092B-C50C-407E-A947-70E740481C1C}">
                <a14:useLocalDpi xmlns:a14="http://schemas.microsoft.com/office/drawing/2010/main" val="0"/>
              </a:ext>
            </a:extLst>
          </a:blip>
          <a:srcRect l="11350" r="12948" b="1"/>
          <a:stretch/>
        </p:blipFill>
        <p:spPr bwMode="auto">
          <a:xfrm>
            <a:off x="2507803" y="412377"/>
            <a:ext cx="1985549" cy="3162778"/>
          </a:xfrm>
          <a:prstGeom prst="rect">
            <a:avLst/>
          </a:prstGeom>
          <a:noFill/>
        </p:spPr>
      </p:pic>
      <p:pic>
        <p:nvPicPr>
          <p:cNvPr id="5" name="Picture 4" descr="Class Dojo "/>
          <p:cNvPicPr/>
          <p:nvPr/>
        </p:nvPicPr>
        <p:blipFill rotWithShape="1">
          <a:blip r:embed="rId6" cstate="print">
            <a:extLst>
              <a:ext uri="{28A0092B-C50C-407E-A947-70E740481C1C}">
                <a14:useLocalDpi xmlns:a14="http://schemas.microsoft.com/office/drawing/2010/main" val="0"/>
              </a:ext>
            </a:extLst>
          </a:blip>
          <a:srcRect l="14854" r="13401" b="2"/>
          <a:stretch/>
        </p:blipFill>
        <p:spPr bwMode="auto">
          <a:xfrm>
            <a:off x="4565265" y="412377"/>
            <a:ext cx="1985549" cy="3162778"/>
          </a:xfrm>
          <a:prstGeom prst="rect">
            <a:avLst/>
          </a:prstGeom>
          <a:noFill/>
        </p:spPr>
      </p:pic>
      <p:sp>
        <p:nvSpPr>
          <p:cNvPr id="1049" name="Rectangle 1048">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1" name="Group 1050">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1052" name="Straight Connector 1051">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3" name="Straight Connector 1052">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4" name="Straight Connector 1053">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6" name="Picture 5" descr="Image result for class dojo">
            <a:hlinkClick r:id="rId7"/>
          </p:cNvPr>
          <p:cNvPicPr/>
          <p:nvPr/>
        </p:nvPicPr>
        <p:blipFill rotWithShape="1">
          <a:blip r:embed="rId8" cstate="print">
            <a:extLst>
              <a:ext uri="{28A0092B-C50C-407E-A947-70E740481C1C}">
                <a14:useLocalDpi xmlns:a14="http://schemas.microsoft.com/office/drawing/2010/main" val="0"/>
              </a:ext>
            </a:extLst>
          </a:blip>
          <a:srcRect l="12132" r="12166" b="1"/>
          <a:stretch/>
        </p:blipFill>
        <p:spPr bwMode="auto">
          <a:xfrm>
            <a:off x="6622727" y="412377"/>
            <a:ext cx="1985549" cy="3162778"/>
          </a:xfrm>
          <a:prstGeom prst="rect">
            <a:avLst/>
          </a:prstGeom>
          <a:noFill/>
        </p:spPr>
      </p:pic>
      <p:sp>
        <p:nvSpPr>
          <p:cNvPr id="1057" name="Rectangle 1056">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9" name="Group 1058">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1060" name="Straight Connector 1059">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1" name="Straight Connector 1060">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3" name="Straight Connector 1062">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473202" y="4018137"/>
            <a:ext cx="3412998" cy="2129586"/>
          </a:xfrm>
          <a:noFill/>
        </p:spPr>
        <p:txBody>
          <a:bodyPr anchor="t">
            <a:normAutofit/>
          </a:bodyPr>
          <a:lstStyle/>
          <a:p>
            <a:pPr algn="l"/>
            <a:r>
              <a:rPr lang="en-GB" sz="4200">
                <a:solidFill>
                  <a:schemeClr val="bg1"/>
                </a:solidFill>
                <a:latin typeface="Comic Sans MS" pitchFamily="66" charset="0"/>
              </a:rPr>
              <a:t>Behaviour - Rewards</a:t>
            </a:r>
          </a:p>
        </p:txBody>
      </p:sp>
      <p:sp>
        <p:nvSpPr>
          <p:cNvPr id="3" name="Content Placeholder 2"/>
          <p:cNvSpPr>
            <a:spLocks noGrp="1"/>
          </p:cNvSpPr>
          <p:nvPr>
            <p:ph idx="1"/>
          </p:nvPr>
        </p:nvSpPr>
        <p:spPr>
          <a:xfrm>
            <a:off x="3327256" y="4018143"/>
            <a:ext cx="5283304" cy="2129599"/>
          </a:xfrm>
          <a:noFill/>
        </p:spPr>
        <p:txBody>
          <a:bodyPr anchor="t">
            <a:noAutofit/>
          </a:bodyPr>
          <a:lstStyle/>
          <a:p>
            <a:r>
              <a:rPr lang="en-GB" sz="2800" dirty="0">
                <a:solidFill>
                  <a:schemeClr val="bg1"/>
                </a:solidFill>
                <a:latin typeface="Comic Sans MS" pitchFamily="66" charset="0"/>
              </a:rPr>
              <a:t>Dojos </a:t>
            </a:r>
          </a:p>
          <a:p>
            <a:r>
              <a:rPr lang="en-GB" sz="2800" dirty="0">
                <a:solidFill>
                  <a:schemeClr val="bg1"/>
                </a:solidFill>
                <a:latin typeface="Comic Sans MS" pitchFamily="66" charset="0"/>
              </a:rPr>
              <a:t>Certificates/celebration</a:t>
            </a:r>
          </a:p>
          <a:p>
            <a:pPr marL="0" indent="0">
              <a:buNone/>
            </a:pPr>
            <a:r>
              <a:rPr lang="en-GB" sz="2800" dirty="0">
                <a:solidFill>
                  <a:schemeClr val="bg1"/>
                </a:solidFill>
                <a:latin typeface="Comic Sans MS" pitchFamily="66" charset="0"/>
              </a:rPr>
              <a:t>   Worship</a:t>
            </a:r>
          </a:p>
        </p:txBody>
      </p:sp>
    </p:spTree>
    <p:extLst>
      <p:ext uri="{BB962C8B-B14F-4D97-AF65-F5344CB8AC3E}">
        <p14:creationId xmlns:p14="http://schemas.microsoft.com/office/powerpoint/2010/main" val="13259905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65473"/>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3581" y="685800"/>
            <a:ext cx="3264837" cy="1483242"/>
          </a:xfrm>
        </p:spPr>
        <p:txBody>
          <a:bodyPr anchor="b">
            <a:normAutofit/>
          </a:bodyPr>
          <a:lstStyle/>
          <a:p>
            <a:r>
              <a:rPr lang="en-GB" sz="2800">
                <a:solidFill>
                  <a:schemeClr val="bg1">
                    <a:alpha val="60000"/>
                  </a:schemeClr>
                </a:solidFill>
                <a:latin typeface="Comic Sans MS" pitchFamily="66" charset="0"/>
              </a:rPr>
              <a:t>Pupil involvement</a:t>
            </a:r>
          </a:p>
        </p:txBody>
      </p:sp>
      <p:sp>
        <p:nvSpPr>
          <p:cNvPr id="3" name="Content Placeholder 2"/>
          <p:cNvSpPr>
            <a:spLocks noGrp="1"/>
          </p:cNvSpPr>
          <p:nvPr>
            <p:ph idx="1"/>
          </p:nvPr>
        </p:nvSpPr>
        <p:spPr>
          <a:xfrm>
            <a:off x="653581" y="2447337"/>
            <a:ext cx="3264837" cy="3770434"/>
          </a:xfrm>
        </p:spPr>
        <p:txBody>
          <a:bodyPr anchor="t">
            <a:normAutofit/>
          </a:bodyPr>
          <a:lstStyle/>
          <a:p>
            <a:pPr marL="0" indent="0">
              <a:buNone/>
            </a:pPr>
            <a:r>
              <a:rPr lang="en-GB" sz="1700" dirty="0">
                <a:solidFill>
                  <a:schemeClr val="bg1"/>
                </a:solidFill>
                <a:latin typeface="Comic Sans MS" pitchFamily="66" charset="0"/>
              </a:rPr>
              <a:t>School council:</a:t>
            </a:r>
          </a:p>
          <a:p>
            <a:pPr marL="0" indent="0">
              <a:buNone/>
            </a:pPr>
            <a:r>
              <a:rPr lang="en-GB" sz="1700" dirty="0">
                <a:solidFill>
                  <a:schemeClr val="bg1"/>
                </a:solidFill>
                <a:latin typeface="Comic Sans MS" pitchFamily="66" charset="0"/>
              </a:rPr>
              <a:t>2 representatives from each class are elected by their peers to represent their class on the school council. The children attend meetings and meet with visitors (e.g. chair of governors) to ensure the opinions and the voice of our children in school is heard.</a:t>
            </a:r>
          </a:p>
        </p:txBody>
      </p:sp>
      <p:pic>
        <p:nvPicPr>
          <p:cNvPr id="2050" name="Picture 2" descr="http://www.heberprimaryschool.com/wp-content/uploads/2012/11/sc-628x262.jpg">
            <a:hlinkClick r:id="rId3"/>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13000"/>
                    </a14:imgEffect>
                  </a14:imgLayer>
                </a14:imgProps>
              </a:ext>
              <a:ext uri="{28A0092B-C50C-407E-A947-70E740481C1C}">
                <a14:useLocalDpi xmlns:a14="http://schemas.microsoft.com/office/drawing/2010/main" val="0"/>
              </a:ext>
            </a:extLst>
          </a:blip>
          <a:srcRect l="24496" r="24548"/>
          <a:stretch/>
        </p:blipFill>
        <p:spPr bwMode="auto">
          <a:xfrm>
            <a:off x="5086350" y="1977889"/>
            <a:ext cx="3597792" cy="2947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857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DC95FA9-076A-421D-93A3-9C29819EBF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A6C8D94-3813-4D93-A6A7-A97EFFBCF3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3794673D-8563-4993-8E86-6D89D6E97E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6" name="Oval 15">
              <a:extLst>
                <a:ext uri="{FF2B5EF4-FFF2-40B4-BE49-F238E27FC236}">
                  <a16:creationId xmlns:a16="http://schemas.microsoft.com/office/drawing/2014/main" id="{C8906114-25F0-4386-BC12-A5CB6A04F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89434651-094A-4780-979E-29A3042F51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C15BDC44-59B0-48DF-871F-0881BB593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0618FCF5-B341-43DF-A055-DC56EA920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59408E04-9221-499E-B0F3-3AFD9025F7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067B1604-40F1-4335-8A11-6091E0F52A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827656" y="630935"/>
            <a:ext cx="4976592" cy="235649"/>
          </a:xfrm>
          <a:noFill/>
        </p:spPr>
        <p:txBody>
          <a:bodyPr anchor="b">
            <a:normAutofit fontScale="90000"/>
          </a:bodyPr>
          <a:lstStyle/>
          <a:p>
            <a:r>
              <a:rPr lang="en-GB" sz="4200" dirty="0">
                <a:solidFill>
                  <a:schemeClr val="bg1"/>
                </a:solidFill>
                <a:latin typeface="Comic Sans MS" pitchFamily="66" charset="0"/>
                <a:cs typeface="Arial" pitchFamily="34" charset="0"/>
              </a:rPr>
              <a:t> Online Safety</a:t>
            </a:r>
          </a:p>
        </p:txBody>
      </p:sp>
      <p:sp>
        <p:nvSpPr>
          <p:cNvPr id="23" name="Rectangle 22">
            <a:extLst>
              <a:ext uri="{FF2B5EF4-FFF2-40B4-BE49-F238E27FC236}">
                <a16:creationId xmlns:a16="http://schemas.microsoft.com/office/drawing/2014/main" id="{AA00467E-A507-4BEF-AAB5-2B35F13FA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34BCCBFD-2A87-46DC-A665-6039BF72DB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6" name="Straight Connector 25">
              <a:extLst>
                <a:ext uri="{FF2B5EF4-FFF2-40B4-BE49-F238E27FC236}">
                  <a16:creationId xmlns:a16="http://schemas.microsoft.com/office/drawing/2014/main" id="{91707DB8-2262-4E11-B8E7-A0042E4394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DCA04D0-796D-4920-BED4-6278708685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78B0366-955C-44C5-B011-378E1994D1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38F216F-4DA3-4165-A786-E7F2710B84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05E35C12-B6B4-4F57-950C-6EB3CD8F48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2B14810E-84F3-4F8A-AF58-F452B98151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4" name="Straight Connector 33">
              <a:extLst>
                <a:ext uri="{FF2B5EF4-FFF2-40B4-BE49-F238E27FC236}">
                  <a16:creationId xmlns:a16="http://schemas.microsoft.com/office/drawing/2014/main" id="{3687E051-F20C-4A55-AEDD-ED9B2D996A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834F70-7A0E-4202-8ECC-5EE81C93C0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993E0E-3E7B-48D8-A799-39FECD3E15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B12773A-5C03-4DD5-B9B4-24F4A42994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457200" y="925454"/>
            <a:ext cx="8155906" cy="2153266"/>
          </a:xfrm>
          <a:noFill/>
        </p:spPr>
        <p:txBody>
          <a:bodyPr anchor="t">
            <a:noAutofit/>
          </a:bodyPr>
          <a:lstStyle/>
          <a:p>
            <a:pPr marL="0" indent="0" algn="ctr">
              <a:lnSpc>
                <a:spcPct val="90000"/>
              </a:lnSpc>
              <a:buNone/>
            </a:pPr>
            <a:r>
              <a:rPr lang="en-GB" sz="2000" dirty="0">
                <a:solidFill>
                  <a:schemeClr val="bg1"/>
                </a:solidFill>
                <a:latin typeface="Comic Sans MS" pitchFamily="66" charset="0"/>
              </a:rPr>
              <a:t>Betley Primary School takes the online safety of children very seriously.</a:t>
            </a:r>
          </a:p>
          <a:p>
            <a:pPr marL="0" indent="0" algn="ctr">
              <a:lnSpc>
                <a:spcPct val="90000"/>
              </a:lnSpc>
              <a:buNone/>
            </a:pPr>
            <a:r>
              <a:rPr lang="en-GB" sz="2000" dirty="0">
                <a:solidFill>
                  <a:schemeClr val="bg1"/>
                </a:solidFill>
                <a:latin typeface="Comic Sans MS" pitchFamily="66" charset="0"/>
              </a:rPr>
              <a:t>Our school systems have children are taught about the importance of Online Safety. We share an online newsletter each week. </a:t>
            </a:r>
          </a:p>
          <a:p>
            <a:pPr marL="0" indent="0" algn="ctr">
              <a:lnSpc>
                <a:spcPct val="90000"/>
              </a:lnSpc>
              <a:buNone/>
            </a:pPr>
            <a:r>
              <a:rPr lang="en-GB" sz="2000" dirty="0">
                <a:solidFill>
                  <a:schemeClr val="bg1"/>
                </a:solidFill>
                <a:latin typeface="Comic Sans MS" pitchFamily="66" charset="0"/>
              </a:rPr>
              <a:t>Please ensure that you are monitoring your child’s access to the internet for their safety.</a:t>
            </a:r>
          </a:p>
          <a:p>
            <a:pPr marL="0" indent="0" algn="ctr">
              <a:lnSpc>
                <a:spcPct val="90000"/>
              </a:lnSpc>
              <a:buNone/>
            </a:pPr>
            <a:r>
              <a:rPr lang="en-GB" sz="2000" dirty="0">
                <a:solidFill>
                  <a:schemeClr val="bg1"/>
                </a:solidFill>
                <a:latin typeface="Comic Sans MS" pitchFamily="66" charset="0"/>
              </a:rPr>
              <a:t>This includes the following:</a:t>
            </a:r>
          </a:p>
          <a:p>
            <a:pPr algn="ctr">
              <a:lnSpc>
                <a:spcPct val="90000"/>
              </a:lnSpc>
            </a:pPr>
            <a:r>
              <a:rPr lang="en-GB" sz="2000" dirty="0">
                <a:solidFill>
                  <a:schemeClr val="bg1"/>
                </a:solidFill>
                <a:latin typeface="Comic Sans MS" pitchFamily="66" charset="0"/>
              </a:rPr>
              <a:t>Use of social media sites (Twitter, Facebook, Snapchat, </a:t>
            </a:r>
            <a:r>
              <a:rPr lang="en-GB" sz="2000" dirty="0" err="1">
                <a:solidFill>
                  <a:schemeClr val="bg1"/>
                </a:solidFill>
                <a:latin typeface="Comic Sans MS" pitchFamily="66" charset="0"/>
              </a:rPr>
              <a:t>Whatsapp</a:t>
            </a:r>
            <a:r>
              <a:rPr lang="en-GB" sz="2000" dirty="0">
                <a:solidFill>
                  <a:schemeClr val="bg1"/>
                </a:solidFill>
                <a:latin typeface="Comic Sans MS" pitchFamily="66" charset="0"/>
              </a:rPr>
              <a:t>, etc)</a:t>
            </a:r>
          </a:p>
          <a:p>
            <a:pPr algn="ctr">
              <a:lnSpc>
                <a:spcPct val="90000"/>
              </a:lnSpc>
            </a:pPr>
            <a:r>
              <a:rPr lang="en-GB" sz="2000" dirty="0">
                <a:solidFill>
                  <a:schemeClr val="bg1"/>
                </a:solidFill>
                <a:latin typeface="Comic Sans MS" pitchFamily="66" charset="0"/>
              </a:rPr>
              <a:t>Suitability of games children are playing (their ratings)</a:t>
            </a:r>
          </a:p>
          <a:p>
            <a:pPr algn="ctr">
              <a:lnSpc>
                <a:spcPct val="90000"/>
              </a:lnSpc>
            </a:pPr>
            <a:r>
              <a:rPr lang="en-GB" sz="2000" dirty="0">
                <a:solidFill>
                  <a:schemeClr val="bg1"/>
                </a:solidFill>
                <a:latin typeface="Comic Sans MS" pitchFamily="66" charset="0"/>
              </a:rPr>
              <a:t>Engagement with strangers via games (x box live etc)</a:t>
            </a:r>
          </a:p>
        </p:txBody>
      </p:sp>
      <p:sp>
        <p:nvSpPr>
          <p:cNvPr id="4" name="AutoShape 4" descr="Image result for parents and teachers working together"/>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6" descr="Image result for parents and teachers working together"/>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8" descr="data:image/jpeg;base64,/9j/4AAQSkZJRgABAQAAAQABAAD/2wCEAAkGBxASEA8QEhQQEA8QDw8PEBAQDw8PDw8PFBQWFhQUFBQYHCggGBolHBQUITEhJSkrLi4uFx8zODMsNygtLi0BCgoKDg0OGhAQGiwkHBwsLCwsLCwsLCwsLCwsLCwsLCwsLCwsLCwsLCwsLCwsLCwsLCwsLCwsLCwsLCwsLCwsLP/AABEIALgBEgMBEQACEQEDEQH/xAAcAAACAwEBAQEAAAAAAAAAAAACAwABBAUGBwj/xABBEAABAwIEAwUEBwQKAwAAAAABAAIDBBEFEiExBkFREyJhcYEUMpGhBxVCU7HB0VJykvEWIyQzQ2KCk7LCoqPi/8QAGgEAAwEBAQEAAAAAAAAAAAAAAAECAwQFBv/EAC0RAAICAQMEAQIGAwEBAAAAAAABAhEDEiExBBNBURQikQUVQlJhcTKh0cGx/9oADAMBAAIRAxEAPwCWX054ZYCQBAIEE0JAbHUTw0OI0KwWWLdGrxSSsdQVJZzIU5ceorFk0neocUL9Fw5MOk7cebUXXVYA31Sx422PJkUUcB87iSV3qCqjz3Nt2AZHXuq0onUyrOedAST0T2gtw3m9js0HC8r7FxytPTdcs+sS/wAUdMOkb/yZ3BwfFl3dfrdc3zJ2b/Fx0c5vCZzkFxyctNVq+tdcbmfxFfOxjxjAXQ95t3M59QtcPUqez5M8vT6d48HIBXSc3A0VDhzUaEWsjNTa9/PULN4Y+DVZpeRRlOa/RVpqNE6t7LqJbpQjQTlYi61MzVh8eZ3ksc0qRthjbPTU5sF5zPQQ7OpGEHIAFz0AIe5MkDMnQA3TAsFADGlAEc5AFMmHVNxEmPD1NFFZkAfODZe+eMQJCNFPG0nVZTlKjSKTe52IKVmhAC4pZJcM7I448o3ySty2NvJYKLvY2clW5zTDG4m266dU0jm0Qb2KhGS/JVJ6xR+gVO8ucLAk8hzKqEVFbmc5ansdCHApXNvlsfFZPqYpmq6eTW4UXDkzr3s0Dn1Q+qiuA+LJ8nawjCGxb6u5lcuXM5s6ceJY1sd6F1lzs1NGdSOyiLpgBJECLEXCaYjhVuBx2d3dTrcLeOeS8mcsUX4PI4hQOiOxy8ivRxZVNfyeflxOD/gyBamQRKQ7ISgLCYwnZJtIaTZspHZTY6FYZFqVm+N6XR2IakLkcGdimjY1yzooLMkMW96YhTnJgUCgRaACaEDCc6wTQMw1M+hW0ImU5GES21uttNmGqg/rJwS7KZXfZoGJKOyX3kePAXqHmjGtClsaGtcAdFLVrcdpcDhVO2Cz7US+7I3Q4fPJbQ2PMrF5cUTZYskuRrsFnDtvW6S6nHQ30+SxcuHzgkEE258k45cVWTLFlujfw3SntM7h4C6y6maqka9NBp6me0BAsF552DS0EaJAYS2xVAMaUAGHFIB8T0mA5IoUUyTNWUrHNIIBBVRk1wDSZ5Ss4e7xLPd/ZXbDqnVM5JdMm7Ry6+iLDoLaaroxZVJbswy4nHhGFbnOaqB4DljlVo3wySZsqacuOZqxhPSqZvOGp2jK4uafFapKSMG3FnZw6pDhY7rkywpnZjnqRtcVgaiiqECgCw1ABhqQwggBUxVxJZxa3PfXRdmPTRyZNVh0dG53qlkyJDx42zXV4RZtx7yyh1Dvc1ngVbcnN9lk6FdHciYduZwwF2M5C0gNlFQPkIAGnVY5M0YI1x4pTZ6fDcEYw3PePivOy9TKZ6GPp4w38neiaBZcxuOACQFPiBRYGc04G2idsRbCUwHsqCihC5HoGUHpAMa9AGiIpAaBqkMLKkApxTEIewJgc6vpA4arSEmiWrPHYlTGN5B2OoXp4ZqUTzc0NEiqGIOcBtzTyy0xsWGOqVHSjjs472XLJ2jrjGmIfTF7ttOqtZFFESxuTNsEAbssJTcjaMFHgc+YAaqVFstyoCGoDk5QcSYyTHBQUG1IYV0DImASAMOI0+bZa4p6TLLDUNwuFw32U5ZJ8FY01yb6gGyyRqzlmoPgt9BlqPImMr1bPJN2F0wcSXC9uS5883FbHRggpcnpaOICwGg5LzZu+T0YqjcHrOixrJEgGiRIBzXoApxQAh7lSEAAUwJYoAEOQA9jlIGmFyQGlj0gGZroGJeUCAadUwClp7iyEwOHjGAGQZge8Nl0Yc+hmObCsiOXQ4K5hzOOo5LbJ1GpUjPF0+l22bXQ6rns3oEssiwFzNNlUeRS4MppXOFydFssiXgyeNvliqaFzXKpyTREIOLOlGVzM6ENCRQD5LJpCbHQjMk9hrcaYrKbHRQYEWA1jQEhlVOrSmuQOOaYrfWY6R82FQO+zl8Wmy8vH+IZ4eb/ALPQydBgn4r+gYMIY3UF3yXQ/wATc9pRMF+HKH+LNrYLJLqIS8jeCcfAYjWloiqGBqQDWsSAY1iACyIAosCAA0CAAkcmAkKhBNekA1kiQGhkiQDmyoAB77oAfTNSYI0FyQwXO0KAObPHcFWhCIobDXUptgKki1TsBEthoqQmKLNE7EKsmSAZgFSi2LVQbJwUnFoakmXORZEQkHSSlKaCLN2ZZmgrmmIGSYN1JA9UbeR7+BTqwn3Wk+OwWTzY15NFhm/AGaTo3+JR8uPplfHfsysrx1Xkaz1tA9lYOqNZLgx7KoKlJMnSNE4VqTXDJcb5DE3itF1E15M3gg/AQqvIrRdVLyjN9NHwxra0dPmrXVLyiH0r8MP2tviqXUwJfTTKM4KtZ8b8kvBP0KcVoskH5IeOS8C3FaKvBDBLkCBDkwGMckA7tQBckAdSbKZNLdjim3SHxnNqNQo7sfBp2peRpY4a2+Kl5H4QRxp8sJk5HIKO6/JfZXgaKlvO49Lqu6ie0/AXbNOxCtST8kShJcoTKrIM5CYCnOToDk1s3e/JbwjaMpy3CifcKWqKTsGVpAvyTQmcqqOq6oLY5cjG08RI0KmctyoR2NrIjzKwckbqLDY9rTvr4aqJSS5ZcYt8Bmpcdm28T+i5J9TBcbnRHp5PnYEhx3PoNFzy6mb42N44ILncNkIHL1WLbfLNEkuB4smFkuPBAHzKnxnx1+a4aZ7FJnQixXxSFoRtixPxRZDxmyLEv13VaiHiHDEOh+aeojth/WI6o1B2wjiI6p6hdsJmJDz9U9QPExjcQF90aye2PZiAVKZLxs2QVTStYy9MynAZZp8F0R6ma53OeWCLK7LoQVsuqj5Ri+ml4ZbYyr+TjJ7Ezh1sck9U1oEnYxHI0hvcdLu5xPwHoVhmk8jSXB29PFY4Nur/APDv9sYY8lxcanXnyF0m9KolR1ys4FbxXG1mbNuAQL9Rdc7zHXHpJXRzKPjQOsAbXNyT9lt9PVJZJGkulR6rD8ajkGhGnjz/ADW8ZJnFPC4s3iqjJtv5afNXaMtMkhw87jruqjNr+jOUE/7I5hWveXky7bEOYdU1niPtSOfJhhLs2/qtV1cUqMn0zbsI05A0FvUKPkwL7EhD4nnpbxKPlwXhj+NN8szCh1uSP4SUn+IvxEF0MfLHx04H2vkAsZdbORrHpIIPsmcyT5klYvPkfk1WKC8BBrR/JZPfkvghI6IoBZd5IoZA/wAU6EFnCYFZx1QB8NZPay5qPUTHx1ZHP5qaKs1xYm4W10/JLSUpG2PFktIWahio01P81Olj2HDEr80UFIv288vx2RQUinVpv+idBsWMRKKCkbKevPI39UEuKOtQ122v80J0YzgdRtV0PwWmow0GhtUfNVqI0HN4j4nNM2MtaCZC65O4y20t6oeSuEa4OmWRu3wcpn0gBzSLEHwWnyGbfASd2cWu4mqagGnp2Oknfa9jpG2+7jyUObnzwaPFDF9Rmk4HxZ7Qf7KLfYMz7+py2TjCK9mU+r9HHrMNq6Vv9ohewZjeUAPi8O+3QDzsm16NcWWMuXub8JxZ8Zu0kt056IUjWeJNHr6bH7gG/LXqr1nG+n3O9hWMZtb2aNyfyVKZz5MVf2ehbMXNuPQHQq7tHK4pPczyTPAvlzW5bGyRVFsqQRezm+BSFQIkDtrHyOo8wlQ+AC3yRQ7KdZFBZTbZR43KKFe4NgihlGyKAW/ZFAZXuKBmV8jkikimyuQFE7QoCj4qCsD0A8yBhB6ADEqQWEJSgY6OoISoDQypPX0RQWNZV+qKHY7tbooLH0spvbqk0NSOgSQL6jrYqaCxP1o9p3T0k2vJ0KfH9O8bW8UqZLjE8lxHVyVEhcSQBowA+639VtGNDUqVIwYbg8s0jWZnWJ1NyABzJRKaS4Dd8s+t4DDHBCI4mgNb71vec7m5x5lYxmzDKre516asDtNvVaxnexjKFbjKgOYHOBBZlJc1wBBFtQm1W6FFp7M8nifBtPLeakIge7vGE/3En7v3Z8tPBDqS2OrD1Msb0z3X/wAPNVNFLA7JI10btNHDQjqDsR5LO2uT0E45FcHY+jxRzXNA7wuLDm93IAc09ZnLAq3Po+EQvka10xIJF+zvbL4ea6MdveR5OWUYuofcZNQGM93Nl1ynMTYHdqvRRn3NRljqQ3uuOoJ30SBryipKiP3tLjQkHVO0LSyvrLQEO/i1CLDSL+uxzH8JS1BoKONx2529ClqH22J/pFANCSPmjUPtMs43Adnt9dEakLQwHY9TjQyN+KNQ+2zPNxDS/t3t0CNSHokYp+KacbBzvSyLBQ/kyTcYxi9oz4d4I3KUP5M39NR90fijcfbXs8FZc52EQOyXTEQuQBA9AwhIgAhKgCxNZAWGyqcECe4+KsNxe6TYKJ1IMU0sSLHTeyRai2KleHG4N/W6tNGU4tC3tHVMzs2YThrJHjtnujZzyBpcB66XWnb23Kim+DoY7hvsZjdFIZI5WlzZCACcp1a4DYi4+KwyQSa9M2wvUnapoLBce1OYOcNnOAcWt8yNlnpHPHZ02cSMa4tOoFrFp1tcagprYjtJ/wAM9NhmKRTtGVwdpZzTvYjVaKVnNkwygzxM1ZUUVQ+BxJDNY8324b91w69D4grPQ4s7IuGWN/c9RT4tTVcXYzBrmu3a7QtPVrt2nxC01p7M53jyYpaoMfgvD1LAM0QLzreV5D5fjyHlZXCK8EZc85v6jssma0b6LZbHM02NNc1zS0WJAuAeqerYlQ3tnguJMSGaNzD/AFcsZI6tcDqD4jRZ3Z1KGm0+UebdiEty7Mbm1/ROhX4CGMzDTNf0RRIP1vLrqgADiknXdFBZmmrHHcoFYo1GwulY6KMyLGAZ0WIAzp2CTAMgRY6ZO1CA0n2STh+gk9+mgJ6hmQ/Ftl3ywwfhHmRz5FxJmeTgXC3f4Dm/uzzgf8ln8bH6NF1eX3/pGWX6PsMtoKhp8Khx/EI+NBlfMy+19jmy8AUfJ1QP9bT/ANU/h4/5F87L/BnPAFL+3P8AFn6I+Hj9sPzDL6QJ4CpvvJ//AF/oj4UPbD8wyekCeAYPvZvhH+iXwYe2P8xyekWOAaf72b4R/on8KHth+Y5PS/2ObwBTfeT/ABj/AER8LH7YvzDL6Q6P6Oac/wCLOPSM/kofRw9spdfk9ITXYGzCXRVDXdv2hdHaWNoLLDMctuZH4Lny4uyk1udnT5++3CexyOOsYo6iBlTC1sdYxwDwxuXtYvtB1tCRuDupUo5NqN3hniT3tHDw15lDXCwDtQeg6ojHTyJJNJ+zr4g1sbWZCbEWN9TfqtFktUxqLi9mVTtkqzFT3yQwE9pIdcpfYkeL7AaeK5698HTOSV1yetwyodSNDI2HID7osW2PNzjofMrprSrRyOMcr3Z5fiaBprJcrTFTydm5soY7sWTPYC5mba2a/wAVzZKTvwdEE5QUf1L/AGYsNxuSGUsfpJE7K8bHTn4g7qZQ8iUk9j3DpaPEYhHLfO3WOVndmhcdy08x1B0KqMvDOZwnjeqJ4XiGgqKCQNkOeJ+sVSzRjxfZw+y4dE3j9G+PqE+djs8JcUFkjWvJsftXuL8ljbi7Ky41kjtyen4lfaL2qC+W47VjTo2/2wOnUeKuTtWjLp93onz4/wCHjqfi17JGu5A2cPX+aW/JvKEKpnFnxDM92pLO0lLPBrnXC14MJSsB9YE9Rm0KdVApWKgRUIsAX1KLFQDp0ALdMkBRlRY6B7VA6IZUCAMqYA9qnYz75G4r2GeEh7ZSpodkc9AAFqYAmJFioEwp2FEEKLCg2QpWFD46ZLUOjfDCosZxOPcAkrKMxxW7aN4miBOUPIBBbfkSCbeKyyxco0jfp8ixzt8HwXF6SeIuZNHJE8d20jHM+Z0PouNRcXues8imtnZ0oj2TWtGzWhvwCycnbZoktKS8Gaorn5XZXNDrd0OJ1cTYAdTqtIU3uROTS2PV4DiEUUTYjZoaNSbnO8+853iVLp7miT8B4pihlaI4M75Ts0e74nXayca4GpOO56bBp5Ox9nmaTC6F7ZM48DrY8781q1pVGc6k9a5vY8oygpqxsRc/sp2sEZkA1cB7pPXTzXLCTiqfBplx/U5Ix1ME9FIA8gg2LJmHuOHK/RW4prYiOT2egg4hpqhgp6puZhO5Ox20UJuIniveJ5TibChQStdE4yUUveicTd0R2Mbj4HY+K0pZOOSYzcNpHV4Y4t7PuP78bxkLHahwdpa3RYOMo7o2ajkW/wBzC/hmqlqJ4qeJ72xyubmPcY1pN23c7mAbLphhnJbI48vURi92dil+jCtOsk1NF4NMkp/4gfNbrpZeWc76xeEb2fRiwe9UPJ8I2tH4laLo17Mn1kvRJPo0itpO8ebWlV8Ne2L5svSOdP8AR3Ls2eMj/NG5vzBKn4EvDGuvXlGB3AtTcjtYPO8mv/iq/Lcvtf7/AOEv8SxramY5+EaxvJjv3XOP/VS/w/MvRcfxDC/ZikwGrG8TvQgqH0OdfpLXXYX+oQ7C6kbxSD/SVD6TMv0stdXhf6kLdQT/AHcn8DlL6fKv0v7FfIx/uX3B9im+7l/23/op7WT9r+zH38f7l9yjQzfdy/7b/wBEdrJ+1/YO9D9y+5Pq6f7qX/ak/RPs5P2v7MXfh+5fdH6MgpGgar0mzzKI6nCLChLoUWFFtp0WFB+zosKFmNFhROzRYUE1iQDmFAzTGUhBmQJDMlQ8PBa4Ne06ZXgOafQqqDg/P1Y7+skaRlLZHtItaxDiLLyJr6me9B/SjmxjNOwcm5n/AAGn4q1tBsl7zSOtKdCeiizS6NvDdW0ZnOt39bk+60bAfj6q3Q8fs9YMUgay7nEiW8N73IDgbnyAU66HODlsjw07OwddpLoQSAftMF9D4tVON7onuNbM7NHjETwI6jvRnS99RffXkFmvp3QSWo8xW2ZIchJhzERuOttdAfyWjVqzJScXR0xiWan7CTvgG7b8gdCFlFVK0VOWrk14RwJO+njqYJY3nM+0RDmublJAGfYn09V3rpnkjqTOH5axT0yT2Pq2DiRkUTZTmlDGh5GxcBr5ruhBxgo+UedkyKeRyqr8G2pqLBOMbJlKkcqavK6o4TllmM76knqtFjSM3kbFGRx25q6iiLkyRRE3J5IlNLgI42+QS/KE0rYm6QgyLSjKyxInQGqlpnvIsNDzWM8sYm0MMpHUkwkhpINyuZdS2zp+Mq2OSWvuRrcLrU41dnL25XVF2f0KNcfYduXo9PFKXLyGqPWGSApAZnFMQ2KRJjNDXBIBctkIBReEwFGVOhWW2cIoLGNqAlQWXn8UDM0r7FUiWeS4j4PgqpTMHugld/eFrWvZIf2i02s7x5rHJ06m74Z0Yurljjpq0ea4k4Rioqdk8bpZpDKGSPflDGsc02s0DS7gNSSsM+BQgqOvpupeTI09tjys0+hXJW52tlUEn9WPAuHzRPkeN7HZqMUacNfAGt7Vk8czHAd42uHgn90kIxq20x5HVTT/AIo5tE/Nre4t5o4Jl9SM1XThhuLlh3A3Z/8AP4Kv8uOTO9JfdDS06tcLFJPyKR6fCvo6q5ooJGyxNiljZIHSZxIwOF7FgGp9dV1LprqXhnI+qStNbo+sYPhsVJTRU0d3NjbYvdbM9x1c4+JJK64xpUjhlJydsKQi60RDMWIC4W+J0zHKrRxniy7U7OB7GinAy681lO72N8dady3ShugQo3uwc1HZCnTq1AzeQzPWqMpApkhMGoSb2Kitzu0kxAAGgXnTjuelCWx1Y5gRZYNGyZRhbroi2OgfZwnqYqM9O8tCTVgjQKrqp0jszSzhNITYg1FlVCssVyWkNQElddNQFrEmsT0i1gmqT0i1le1J6RayCqRpDUX7WUaA1hCclLSPUW0lMBk0DHsdG8B7Hgtc12ocFDSezKi3F2uTzA4Aw8uufaMv7Hbd342zfNYfFhdnS+tyv19jFxNwI3I11A0NLQQ+F0hvJrfM17z73KxI5LPL0t7wNsHW1tk+556j4IxNx1ibEOss0Q+TSSsl02Q3l1mJebPSYX9G7Gte6eZ5ke2zRB3Y43ftHMLvPwC2j0aa+p7nPLrpJ/StjHhHBlXDWU8hdDLFFMHudmIu0b3YRzvtqlDpZwmm+AzdZDJFpbM9OeBMNMvamN+js/Zdq4QZr39zp/lvZa/Hhd0Y/JyVVnopqsNFhYDYAaCy6YwbOaU0jMcQGy07LM+8gC5x1KKQWxUpJGiuNJ7kStrY50gIOq6k14OSSd7jInC6iSLi1ZdQ5p2Sgmh5GnwZrLazCgQ26bdCSs3U9IOa5p5X4OuGFeRU7LHTZXB2jOap7DI5dlEoGkZnTp6gLmnBnTGSZp9oWek0sv2pGkeo5jahU4makNMqiirFPeqQmzO+RUkQ2JdIqolsWZCnQrAzp0TZYJQAQCYBhqQw2sSGPYFDLQ6NJjRb5wNFcYNkuaQtlQreMhZCNqblN46BZLNMUqycTRSBmqwNE442xSyJGZlXYrZ4rMVmpkfVE3TWJITytgsic7yTcoxEoSkb4MOFr81zyzM6I4Uh/YABZ6rNNNCu0a26qnIVqJzKmQO1surHFo5MkkzGtznImIIP5KaK1eAcydCsfFL42Wcom0ZmvuuGu4WH1R4N/plyV2TSjVINEWVM8N2TinLkUpKPAynqLqZwouE7NIcsqNbOG2oXY8RxLKObMsJQaNo5Ew+0UaS9QLyigsUWqiAcqAKDExUPZAUrKUR0VMpbGoj/AGcdVNsrSJkc1ui0jBsiU1EEThV2mT3UW2oQ8YLJZkml1XRCGxzTnuBnKvSRqLY+yTVjUqD7YqdCK7jBLrqqJbssFADWKWWjWyrAFlg8Te5usyWxoZiQss3gZos8RcuIAqo4GiXnRzpJSTuumMUkcsptsWXFXRDbKQIiYFWQBLIAtAFhxSopNm+gpXO1Oy5s2RLZHThxt7s6FVRNyrnhlaZ0yxpo5EcbgbLrlJNHLGMkzaGu8VhsdFM4Twu6J58qKDk2ibYYlKjtotZGWZiksaB5WQTlDxIaysITlT2UPvMbFMOamWL0XHL7GSTdNkow9jlk9AGpKvtKiO67B9pPVPtInusBz7qlGiXKwS5UkS2WHlGlD1MpCEQBDYUy0CIgYTWpNjSLQBd0AVdAWS6Asl0BZEARAFIERAEQAbGE7JOSRUYtmj2E2usu+ro2+O6sD2VyruxJ7MjqYc+wsuPLu7OzFsqOjusTcBsTb3RbCkMyt8ErYHiC5e0eIUgCIAiALQBEAEEAXdKh2S6YEQBEARAFoAsJANjdZRJWXFtEa25Q3SGlbCEJS1oO2yOFtELcHtsCqJIgREwKSAiYFpARMCkgIgA2sSbopRbNtK9rQufInJnViaih4rW7LPsyNO9EqSYFJQaG5pgwyapyjsKMtzd2+mm6x0m2oX2p3unpFYv28LTssz70Tza9E8wiAIgCIAtAFoAtAEQBaAIgCIGWAgC7IANo0UPkpcECGJBB1kqsq6LzlGlBqZSYiIERAETERAESGRAEQBEARAww7SyVblXtRM5tZLSrsNTqgbqhWWHlTSGpMNspUuCZSm0GJyl20X3GQzE6IUEgeRvYXkKvUiNLMK1MCWQBLIAuyAJZAFgIAtAyIAuyAIgCIAtICwgC0hlhAi7JDLQMiAIgCIAiBEQBaBkQBEARAyIAiAIgCigREAHFuplwXHkY9qmLsqSobTx6rPJLY1xx3OgKRvVc/dZ09tHm7L0zy6JZAUSyQaSWRYaSwEBpLsgKJZMKLsgKJZIKJZAUXZFhRLIsKLslYUXZFhRLJWOggEDoKyQUVZMKJZAUSyAolkWFF2RYUSyAolkBRLICiWSHRLIFREDohCAoqyBUSyAoJuiHuUthuUkX6LO1F0aaXJWOpJNbFZ5Y+TXFLwdHtVy0dJ//2Q==">
            <a:hlinkClick r:id="rId2"/>
          </p:cNvPr>
          <p:cNvSpPr>
            <a:spLocks noChangeAspect="1" noChangeArrowheads="1"/>
          </p:cNvSpPr>
          <p:nvPr/>
        </p:nvSpPr>
        <p:spPr bwMode="auto">
          <a:xfrm>
            <a:off x="-4154899" y="1677274"/>
            <a:ext cx="3333750" cy="2238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6" name="Picture 2" descr="Image result for online safety in school">
            <a:extLst>
              <a:ext uri="{FF2B5EF4-FFF2-40B4-BE49-F238E27FC236}">
                <a16:creationId xmlns:a16="http://schemas.microsoft.com/office/drawing/2014/main" id="{75A15CD8-619D-3BB3-6738-F3890EAFC1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4358" y="4365104"/>
            <a:ext cx="3092242" cy="2463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326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3" name="Rectangle 6152">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55" name="Group 6154">
            <a:extLst>
              <a:ext uri="{FF2B5EF4-FFF2-40B4-BE49-F238E27FC236}">
                <a16:creationId xmlns:a16="http://schemas.microsoft.com/office/drawing/2014/main" id="{30A6DB23-0C0E-401A-9D98-117AB6A50D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6156" name="Oval 6155">
              <a:extLst>
                <a:ext uri="{FF2B5EF4-FFF2-40B4-BE49-F238E27FC236}">
                  <a16:creationId xmlns:a16="http://schemas.microsoft.com/office/drawing/2014/main" id="{5273BFBE-FE1A-435E-AE56-7D2E95789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7" name="Oval 6156">
              <a:extLst>
                <a:ext uri="{FF2B5EF4-FFF2-40B4-BE49-F238E27FC236}">
                  <a16:creationId xmlns:a16="http://schemas.microsoft.com/office/drawing/2014/main" id="{A4D31599-5200-49B2-A785-7953989764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8" name="Oval 6157">
              <a:extLst>
                <a:ext uri="{FF2B5EF4-FFF2-40B4-BE49-F238E27FC236}">
                  <a16:creationId xmlns:a16="http://schemas.microsoft.com/office/drawing/2014/main" id="{5841AED9-5BC7-47E7-941C-35EB0BAC66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Oval 6158">
              <a:extLst>
                <a:ext uri="{FF2B5EF4-FFF2-40B4-BE49-F238E27FC236}">
                  <a16:creationId xmlns:a16="http://schemas.microsoft.com/office/drawing/2014/main" id="{92C2828F-069F-445B-9379-0747EA8AC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0" name="Oval 6159">
              <a:extLst>
                <a:ext uri="{FF2B5EF4-FFF2-40B4-BE49-F238E27FC236}">
                  <a16:creationId xmlns:a16="http://schemas.microsoft.com/office/drawing/2014/main" id="{AECEFDED-5260-44F3-A4DD-57D42112A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1" name="Oval 6160">
              <a:extLst>
                <a:ext uri="{FF2B5EF4-FFF2-40B4-BE49-F238E27FC236}">
                  <a16:creationId xmlns:a16="http://schemas.microsoft.com/office/drawing/2014/main" id="{5C90D502-4A5F-49FF-806A-67337B8BC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3" y="630935"/>
            <a:ext cx="3032526" cy="1438523"/>
          </a:xfrm>
          <a:noFill/>
        </p:spPr>
        <p:txBody>
          <a:bodyPr anchor="b">
            <a:normAutofit/>
          </a:bodyPr>
          <a:lstStyle/>
          <a:p>
            <a:pPr algn="l"/>
            <a:r>
              <a:rPr lang="en-GB" sz="4200" dirty="0">
                <a:solidFill>
                  <a:schemeClr val="bg1"/>
                </a:solidFill>
                <a:latin typeface="Comic Sans MS" pitchFamily="66" charset="0"/>
              </a:rPr>
              <a:t>Clubs</a:t>
            </a:r>
          </a:p>
        </p:txBody>
      </p:sp>
      <p:sp>
        <p:nvSpPr>
          <p:cNvPr id="6163" name="Rectangle 6162">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65" name="Group 6164">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6166" name="Straight Connector 6165">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7" name="Straight Connector 6166">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8" name="Straight Connector 6167">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9" name="Straight Connector 6168">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33219" y="630936"/>
            <a:ext cx="2163979" cy="269151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171" name="Group 6170">
            <a:extLst>
              <a:ext uri="{FF2B5EF4-FFF2-40B4-BE49-F238E27FC236}">
                <a16:creationId xmlns:a16="http://schemas.microsoft.com/office/drawing/2014/main" id="{298B576C-FDA2-46DE-8408-3A76DCF506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4" y="828636"/>
            <a:ext cx="304800" cy="322326"/>
            <a:chOff x="215328" y="-46937"/>
            <a:chExt cx="304800" cy="2773841"/>
          </a:xfrm>
        </p:grpSpPr>
        <p:cxnSp>
          <p:nvCxnSpPr>
            <p:cNvPr id="6172" name="Straight Connector 6171">
              <a:extLst>
                <a:ext uri="{FF2B5EF4-FFF2-40B4-BE49-F238E27FC236}">
                  <a16:creationId xmlns:a16="http://schemas.microsoft.com/office/drawing/2014/main" id="{94AEA101-943D-4073-AD87-C8D783165E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3" name="Straight Connector 6172">
              <a:extLst>
                <a:ext uri="{FF2B5EF4-FFF2-40B4-BE49-F238E27FC236}">
                  <a16:creationId xmlns:a16="http://schemas.microsoft.com/office/drawing/2014/main" id="{D103D701-5E08-4A2A-AE99-626C6463592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4" name="Straight Connector 6173">
              <a:extLst>
                <a:ext uri="{FF2B5EF4-FFF2-40B4-BE49-F238E27FC236}">
                  <a16:creationId xmlns:a16="http://schemas.microsoft.com/office/drawing/2014/main" id="{68DF778A-A412-4E7C-9B61-E33D13A532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5" name="Straight Connector 6174">
              <a:extLst>
                <a:ext uri="{FF2B5EF4-FFF2-40B4-BE49-F238E27FC236}">
                  <a16:creationId xmlns:a16="http://schemas.microsoft.com/office/drawing/2014/main" id="{4EC28832-D2CA-45C0-9C43-0AF9985324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177" name="Rectangle 617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79" name="Group 617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6180" name="Straight Connector 617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1" name="Straight Connector 618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2" name="Straight Connector 618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3" name="Straight Connector 618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429821" y="2519522"/>
            <a:ext cx="4098338" cy="2305002"/>
          </a:xfrm>
          <a:noFill/>
        </p:spPr>
        <p:txBody>
          <a:bodyPr anchor="t">
            <a:normAutofit/>
          </a:bodyPr>
          <a:lstStyle/>
          <a:p>
            <a:pPr marL="0" indent="0">
              <a:buNone/>
            </a:pPr>
            <a:r>
              <a:rPr lang="en-GB" sz="2400" dirty="0">
                <a:solidFill>
                  <a:schemeClr val="bg1"/>
                </a:solidFill>
                <a:latin typeface="Comic Sans MS" pitchFamily="66" charset="0"/>
              </a:rPr>
              <a:t>We offer a wide range of clubs, including some with external providers. </a:t>
            </a:r>
          </a:p>
          <a:p>
            <a:pPr marL="0" indent="0">
              <a:buNone/>
            </a:pPr>
            <a:r>
              <a:rPr lang="en-GB" sz="2400" dirty="0">
                <a:solidFill>
                  <a:schemeClr val="bg1"/>
                </a:solidFill>
                <a:latin typeface="Comic Sans MS" pitchFamily="66" charset="0"/>
              </a:rPr>
              <a:t>Please see Class Dojo for updates. </a:t>
            </a: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33219" y="3437988"/>
            <a:ext cx="3371381" cy="269151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866</TotalTime>
  <Words>1302</Words>
  <Application>Microsoft Office PowerPoint</Application>
  <PresentationFormat>On-screen Show (4:3)</PresentationFormat>
  <Paragraphs>181</Paragraphs>
  <Slides>18</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Comic Sans MS</vt:lpstr>
      <vt:lpstr>Courier New</vt:lpstr>
      <vt:lpstr>Office Theme</vt:lpstr>
      <vt:lpstr>PowerPoint Presentation</vt:lpstr>
      <vt:lpstr>Introductions</vt:lpstr>
      <vt:lpstr>End of Year Expectations </vt:lpstr>
      <vt:lpstr>Reading </vt:lpstr>
      <vt:lpstr>Writing </vt:lpstr>
      <vt:lpstr>Maths </vt:lpstr>
      <vt:lpstr>This term</vt:lpstr>
      <vt:lpstr>Homework</vt:lpstr>
      <vt:lpstr>Extra Information</vt:lpstr>
      <vt:lpstr>Trips</vt:lpstr>
      <vt:lpstr>Lunches</vt:lpstr>
      <vt:lpstr>PE</vt:lpstr>
      <vt:lpstr>School Rules </vt:lpstr>
      <vt:lpstr>Dojo Characters based on School Values</vt:lpstr>
      <vt:lpstr>Behaviour - Rewards</vt:lpstr>
      <vt:lpstr>Pupil involvement</vt:lpstr>
      <vt:lpstr> Online Safety</vt:lpstr>
      <vt:lpstr>Clubs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Julie</dc:creator>
  <cp:lastModifiedBy>Lauren Ramsay</cp:lastModifiedBy>
  <cp:revision>103</cp:revision>
  <cp:lastPrinted>2016-05-18T06:50:00Z</cp:lastPrinted>
  <dcterms:created xsi:type="dcterms:W3CDTF">2010-10-03T15:56:32Z</dcterms:created>
  <dcterms:modified xsi:type="dcterms:W3CDTF">2025-09-08T14:58:10Z</dcterms:modified>
</cp:coreProperties>
</file>